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303" r:id="rId2"/>
    <p:sldId id="333" r:id="rId3"/>
    <p:sldId id="391" r:id="rId4"/>
    <p:sldId id="399" r:id="rId5"/>
    <p:sldId id="410" r:id="rId6"/>
    <p:sldId id="395" r:id="rId7"/>
    <p:sldId id="390" r:id="rId8"/>
    <p:sldId id="394" r:id="rId9"/>
    <p:sldId id="404" r:id="rId10"/>
    <p:sldId id="411" r:id="rId11"/>
    <p:sldId id="412" r:id="rId12"/>
    <p:sldId id="413" r:id="rId13"/>
    <p:sldId id="415" r:id="rId14"/>
    <p:sldId id="414" r:id="rId15"/>
    <p:sldId id="409" r:id="rId16"/>
    <p:sldId id="406" r:id="rId17"/>
    <p:sldId id="308" r:id="rId18"/>
    <p:sldId id="416" r:id="rId19"/>
    <p:sldId id="408" r:id="rId20"/>
    <p:sldId id="396" r:id="rId21"/>
    <p:sldId id="397" r:id="rId22"/>
    <p:sldId id="398" r:id="rId23"/>
    <p:sldId id="381" r:id="rId24"/>
    <p:sldId id="407" r:id="rId25"/>
    <p:sldId id="375" r:id="rId26"/>
    <p:sldId id="374" r:id="rId27"/>
    <p:sldId id="332" r:id="rId28"/>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erese Johansson" initials="TEJ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B1032C-EA38-4F05-BA0D-38AFFFC7BED3}" styleName="Ljust format 3 - Dekorfär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7143" autoAdjust="0"/>
  </p:normalViewPr>
  <p:slideViewPr>
    <p:cSldViewPr>
      <p:cViewPr varScale="1">
        <p:scale>
          <a:sx n="117" d="100"/>
          <a:sy n="117" d="100"/>
        </p:scale>
        <p:origin x="3590" y="9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1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3CBAE9DF-5E28-4BDF-B8DD-0D625042C4EB}" type="datetimeFigureOut">
              <a:rPr lang="sv-SE" smtClean="0"/>
              <a:t>2025-04-16</a:t>
            </a:fld>
            <a:endParaRPr lang="sv-SE"/>
          </a:p>
        </p:txBody>
      </p:sp>
      <p:sp>
        <p:nvSpPr>
          <p:cNvPr id="4" name="Platshållare för sidfot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FA9C8B4B-7B38-4FDF-B370-F9497417C761}" type="slidenum">
              <a:rPr lang="sv-SE" smtClean="0"/>
              <a:t>‹#›</a:t>
            </a:fld>
            <a:endParaRPr lang="sv-SE"/>
          </a:p>
        </p:txBody>
      </p:sp>
    </p:spTree>
    <p:extLst>
      <p:ext uri="{BB962C8B-B14F-4D97-AF65-F5344CB8AC3E}">
        <p14:creationId xmlns:p14="http://schemas.microsoft.com/office/powerpoint/2010/main" val="3442797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97AFA78-4413-4AD0-9A4A-B394D623D054}" type="datetimeFigureOut">
              <a:rPr lang="sv-SE" smtClean="0"/>
              <a:t>2025-04-16</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74EA9A0C-2252-4C26-99E6-39BEC5E2C078}" type="slidenum">
              <a:rPr lang="sv-SE" smtClean="0"/>
              <a:t>‹#›</a:t>
            </a:fld>
            <a:endParaRPr lang="sv-SE"/>
          </a:p>
        </p:txBody>
      </p:sp>
    </p:spTree>
    <p:extLst>
      <p:ext uri="{BB962C8B-B14F-4D97-AF65-F5344CB8AC3E}">
        <p14:creationId xmlns:p14="http://schemas.microsoft.com/office/powerpoint/2010/main" val="374987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4EA9A0C-2252-4C26-99E6-39BEC5E2C078}" type="slidenum">
              <a:rPr lang="sv-SE" smtClean="0"/>
              <a:t>1</a:t>
            </a:fld>
            <a:endParaRPr lang="sv-SE"/>
          </a:p>
        </p:txBody>
      </p:sp>
    </p:spTree>
    <p:extLst>
      <p:ext uri="{BB962C8B-B14F-4D97-AF65-F5344CB8AC3E}">
        <p14:creationId xmlns:p14="http://schemas.microsoft.com/office/powerpoint/2010/main" val="370260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4EA9A0C-2252-4C26-99E6-39BEC5E2C078}" type="slidenum">
              <a:rPr lang="sv-SE" smtClean="0"/>
              <a:t>20</a:t>
            </a:fld>
            <a:endParaRPr lang="sv-SE"/>
          </a:p>
        </p:txBody>
      </p:sp>
    </p:spTree>
    <p:extLst>
      <p:ext uri="{BB962C8B-B14F-4D97-AF65-F5344CB8AC3E}">
        <p14:creationId xmlns:p14="http://schemas.microsoft.com/office/powerpoint/2010/main" val="882296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4EA9A0C-2252-4C26-99E6-39BEC5E2C078}" type="slidenum">
              <a:rPr lang="sv-SE" smtClean="0"/>
              <a:t>21</a:t>
            </a:fld>
            <a:endParaRPr lang="sv-SE"/>
          </a:p>
        </p:txBody>
      </p:sp>
    </p:spTree>
    <p:extLst>
      <p:ext uri="{BB962C8B-B14F-4D97-AF65-F5344CB8AC3E}">
        <p14:creationId xmlns:p14="http://schemas.microsoft.com/office/powerpoint/2010/main" val="3487965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4EA9A0C-2252-4C26-99E6-39BEC5E2C078}" type="slidenum">
              <a:rPr lang="sv-SE" smtClean="0"/>
              <a:t>22</a:t>
            </a:fld>
            <a:endParaRPr lang="sv-SE"/>
          </a:p>
        </p:txBody>
      </p:sp>
    </p:spTree>
    <p:extLst>
      <p:ext uri="{BB962C8B-B14F-4D97-AF65-F5344CB8AC3E}">
        <p14:creationId xmlns:p14="http://schemas.microsoft.com/office/powerpoint/2010/main" val="94106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4EA9A0C-2252-4C26-99E6-39BEC5E2C078}" type="slidenum">
              <a:rPr lang="sv-SE" smtClean="0"/>
              <a:t>23</a:t>
            </a:fld>
            <a:endParaRPr lang="sv-SE"/>
          </a:p>
        </p:txBody>
      </p:sp>
    </p:spTree>
    <p:extLst>
      <p:ext uri="{BB962C8B-B14F-4D97-AF65-F5344CB8AC3E}">
        <p14:creationId xmlns:p14="http://schemas.microsoft.com/office/powerpoint/2010/main" val="428673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4EA9A0C-2252-4C26-99E6-39BEC5E2C078}" type="slidenum">
              <a:rPr lang="sv-SE" smtClean="0"/>
              <a:t>25</a:t>
            </a:fld>
            <a:endParaRPr lang="sv-SE"/>
          </a:p>
        </p:txBody>
      </p:sp>
    </p:spTree>
    <p:extLst>
      <p:ext uri="{BB962C8B-B14F-4D97-AF65-F5344CB8AC3E}">
        <p14:creationId xmlns:p14="http://schemas.microsoft.com/office/powerpoint/2010/main" val="238189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4EA9A0C-2252-4C26-99E6-39BEC5E2C078}" type="slidenum">
              <a:rPr lang="sv-SE" smtClean="0"/>
              <a:t>26</a:t>
            </a:fld>
            <a:endParaRPr lang="sv-SE"/>
          </a:p>
        </p:txBody>
      </p:sp>
    </p:spTree>
    <p:extLst>
      <p:ext uri="{BB962C8B-B14F-4D97-AF65-F5344CB8AC3E}">
        <p14:creationId xmlns:p14="http://schemas.microsoft.com/office/powerpoint/2010/main" val="3678200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4EA9A0C-2252-4C26-99E6-39BEC5E2C078}" type="slidenum">
              <a:rPr lang="sv-SE" smtClean="0"/>
              <a:t>27</a:t>
            </a:fld>
            <a:endParaRPr lang="sv-SE"/>
          </a:p>
        </p:txBody>
      </p:sp>
    </p:spTree>
    <p:extLst>
      <p:ext uri="{BB962C8B-B14F-4D97-AF65-F5344CB8AC3E}">
        <p14:creationId xmlns:p14="http://schemas.microsoft.com/office/powerpoint/2010/main" val="169974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4EA9A0C-2252-4C26-99E6-39BEC5E2C078}" type="slidenum">
              <a:rPr lang="sv-SE" smtClean="0"/>
              <a:t>2</a:t>
            </a:fld>
            <a:endParaRPr lang="sv-SE"/>
          </a:p>
        </p:txBody>
      </p:sp>
    </p:spTree>
    <p:extLst>
      <p:ext uri="{BB962C8B-B14F-4D97-AF65-F5344CB8AC3E}">
        <p14:creationId xmlns:p14="http://schemas.microsoft.com/office/powerpoint/2010/main" val="187058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a:t>Presentation</a:t>
            </a:r>
            <a:r>
              <a:rPr lang="sv-SE" dirty="0"/>
              <a:t>  /// Nils-Eric A</a:t>
            </a:r>
          </a:p>
          <a:p>
            <a:endParaRPr lang="sv-SE" dirty="0"/>
          </a:p>
        </p:txBody>
      </p:sp>
      <p:sp>
        <p:nvSpPr>
          <p:cNvPr id="4" name="Platshållare för bildnummer 3"/>
          <p:cNvSpPr>
            <a:spLocks noGrp="1"/>
          </p:cNvSpPr>
          <p:nvPr>
            <p:ph type="sldNum" sz="quarter" idx="10"/>
          </p:nvPr>
        </p:nvSpPr>
        <p:spPr/>
        <p:txBody>
          <a:bodyPr/>
          <a:lstStyle/>
          <a:p>
            <a:fld id="{191FDE48-3B77-4045-9295-09E23BB2F2CE}" type="slidenum">
              <a:rPr lang="sv-SE" smtClean="0"/>
              <a:pPr/>
              <a:t>3</a:t>
            </a:fld>
            <a:endParaRPr lang="sv-SE"/>
          </a:p>
        </p:txBody>
      </p:sp>
    </p:spTree>
    <p:extLst>
      <p:ext uri="{BB962C8B-B14F-4D97-AF65-F5344CB8AC3E}">
        <p14:creationId xmlns:p14="http://schemas.microsoft.com/office/powerpoint/2010/main" val="298830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4EA9A0C-2252-4C26-99E6-39BEC5E2C078}" type="slidenum">
              <a:rPr lang="sv-SE" smtClean="0"/>
              <a:t>4</a:t>
            </a:fld>
            <a:endParaRPr lang="sv-SE"/>
          </a:p>
        </p:txBody>
      </p:sp>
    </p:spTree>
    <p:extLst>
      <p:ext uri="{BB962C8B-B14F-4D97-AF65-F5344CB8AC3E}">
        <p14:creationId xmlns:p14="http://schemas.microsoft.com/office/powerpoint/2010/main" val="82578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4EA9A0C-2252-4C26-99E6-39BEC5E2C078}" type="slidenum">
              <a:rPr lang="sv-SE" smtClean="0"/>
              <a:t>6</a:t>
            </a:fld>
            <a:endParaRPr lang="sv-SE"/>
          </a:p>
        </p:txBody>
      </p:sp>
    </p:spTree>
    <p:extLst>
      <p:ext uri="{BB962C8B-B14F-4D97-AF65-F5344CB8AC3E}">
        <p14:creationId xmlns:p14="http://schemas.microsoft.com/office/powerpoint/2010/main" val="2732372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4EA9A0C-2252-4C26-99E6-39BEC5E2C078}" type="slidenum">
              <a:rPr lang="sv-SE" smtClean="0"/>
              <a:t>7</a:t>
            </a:fld>
            <a:endParaRPr lang="sv-SE"/>
          </a:p>
        </p:txBody>
      </p:sp>
    </p:spTree>
    <p:extLst>
      <p:ext uri="{BB962C8B-B14F-4D97-AF65-F5344CB8AC3E}">
        <p14:creationId xmlns:p14="http://schemas.microsoft.com/office/powerpoint/2010/main" val="179326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4EA9A0C-2252-4C26-99E6-39BEC5E2C078}" type="slidenum">
              <a:rPr lang="sv-SE" smtClean="0"/>
              <a:t>8</a:t>
            </a:fld>
            <a:endParaRPr lang="sv-SE"/>
          </a:p>
        </p:txBody>
      </p:sp>
    </p:spTree>
    <p:extLst>
      <p:ext uri="{BB962C8B-B14F-4D97-AF65-F5344CB8AC3E}">
        <p14:creationId xmlns:p14="http://schemas.microsoft.com/office/powerpoint/2010/main" val="140160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4EA9A0C-2252-4C26-99E6-39BEC5E2C078}" type="slidenum">
              <a:rPr lang="sv-SE" smtClean="0"/>
              <a:t>9</a:t>
            </a:fld>
            <a:endParaRPr lang="sv-SE"/>
          </a:p>
        </p:txBody>
      </p:sp>
    </p:spTree>
    <p:extLst>
      <p:ext uri="{BB962C8B-B14F-4D97-AF65-F5344CB8AC3E}">
        <p14:creationId xmlns:p14="http://schemas.microsoft.com/office/powerpoint/2010/main" val="3107597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Ljudinventering</a:t>
            </a:r>
          </a:p>
          <a:p>
            <a:r>
              <a:rPr lang="sv-SE" dirty="0"/>
              <a:t>Ambitionen</a:t>
            </a:r>
            <a:r>
              <a:rPr lang="sv-SE" baseline="0" dirty="0"/>
              <a:t> är så här</a:t>
            </a:r>
            <a:endParaRPr lang="sv-SE" dirty="0"/>
          </a:p>
        </p:txBody>
      </p:sp>
      <p:sp>
        <p:nvSpPr>
          <p:cNvPr id="4" name="Platshållare för bildnummer 3"/>
          <p:cNvSpPr>
            <a:spLocks noGrp="1"/>
          </p:cNvSpPr>
          <p:nvPr>
            <p:ph type="sldNum" sz="quarter" idx="10"/>
          </p:nvPr>
        </p:nvSpPr>
        <p:spPr/>
        <p:txBody>
          <a:bodyPr/>
          <a:lstStyle/>
          <a:p>
            <a:fld id="{74EA9A0C-2252-4C26-99E6-39BEC5E2C078}" type="slidenum">
              <a:rPr lang="sv-SE" smtClean="0"/>
              <a:t>17</a:t>
            </a:fld>
            <a:endParaRPr lang="sv-SE"/>
          </a:p>
        </p:txBody>
      </p:sp>
    </p:spTree>
    <p:extLst>
      <p:ext uri="{BB962C8B-B14F-4D97-AF65-F5344CB8AC3E}">
        <p14:creationId xmlns:p14="http://schemas.microsoft.com/office/powerpoint/2010/main" val="2701499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3" name="Picture 4" descr="Fliken rgb-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69175" y="457200"/>
            <a:ext cx="1774825" cy="6604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normAutofit/>
          </a:bodyPr>
          <a:lstStyle>
            <a:lvl1pPr>
              <a:defRPr sz="4000" b="1" i="0">
                <a:latin typeface="Century Gothic"/>
                <a:cs typeface="Century Gothic"/>
              </a:defRPr>
            </a:lvl1pPr>
          </a:lstStyle>
          <a:p>
            <a:r>
              <a:rPr lang="sv-SE"/>
              <a:t>Klicka här för att ändra format</a:t>
            </a:r>
            <a:endParaRPr lang="sv-SE" dirty="0"/>
          </a:p>
        </p:txBody>
      </p:sp>
    </p:spTree>
    <p:extLst>
      <p:ext uri="{BB962C8B-B14F-4D97-AF65-F5344CB8AC3E}">
        <p14:creationId xmlns:p14="http://schemas.microsoft.com/office/powerpoint/2010/main" val="363446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69F25D9E-89E3-2B4C-90D9-39AA5B1517A7}" type="datetime1">
              <a:rPr lang="sv-SE">
                <a:solidFill>
                  <a:prstClr val="black"/>
                </a:solidFill>
              </a:rPr>
              <a:pPr defTabSz="457200">
                <a:defRPr/>
              </a:pPr>
              <a:t>2025-04-16</a:t>
            </a:fld>
            <a:endParaRPr lang="sv-SE">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sv-SE">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396C57C5-AE09-5741-A8D8-2EF7345E9568}" type="slidenum">
              <a:rPr lang="sv-SE">
                <a:solidFill>
                  <a:prstClr val="black"/>
                </a:solidFill>
              </a:rPr>
              <a:pPr defTabSz="457200">
                <a:defRPr/>
              </a:pPr>
              <a:t>‹#›</a:t>
            </a:fld>
            <a:endParaRPr lang="sv-SE">
              <a:solidFill>
                <a:prstClr val="black"/>
              </a:solidFill>
            </a:endParaRPr>
          </a:p>
        </p:txBody>
      </p:sp>
    </p:spTree>
    <p:extLst>
      <p:ext uri="{BB962C8B-B14F-4D97-AF65-F5344CB8AC3E}">
        <p14:creationId xmlns:p14="http://schemas.microsoft.com/office/powerpoint/2010/main" val="71034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F4034EE8-25A0-B741-8527-52236FB90DC5}" type="datetime1">
              <a:rPr lang="sv-SE">
                <a:solidFill>
                  <a:prstClr val="black"/>
                </a:solidFill>
              </a:rPr>
              <a:pPr defTabSz="457200">
                <a:defRPr/>
              </a:pPr>
              <a:t>2025-04-16</a:t>
            </a:fld>
            <a:endParaRPr lang="sv-SE">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sv-SE">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706B0AFC-F563-644E-9E93-2AEB03BEC25A}" type="slidenum">
              <a:rPr lang="sv-SE">
                <a:solidFill>
                  <a:prstClr val="black"/>
                </a:solidFill>
              </a:rPr>
              <a:pPr defTabSz="457200">
                <a:defRPr/>
              </a:pPr>
              <a:t>‹#›</a:t>
            </a:fld>
            <a:endParaRPr lang="sv-SE">
              <a:solidFill>
                <a:prstClr val="black"/>
              </a:solidFill>
            </a:endParaRPr>
          </a:p>
        </p:txBody>
      </p:sp>
    </p:spTree>
    <p:extLst>
      <p:ext uri="{BB962C8B-B14F-4D97-AF65-F5344CB8AC3E}">
        <p14:creationId xmlns:p14="http://schemas.microsoft.com/office/powerpoint/2010/main" val="230600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40D6E358-3BDF-1F46-96B7-6FC7397CFA84}" type="datetime1">
              <a:rPr lang="sv-SE">
                <a:solidFill>
                  <a:prstClr val="black"/>
                </a:solidFill>
              </a:rPr>
              <a:pPr defTabSz="457200">
                <a:defRPr/>
              </a:pPr>
              <a:t>2025-04-16</a:t>
            </a:fld>
            <a:endParaRPr lang="sv-SE">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sv-SE">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1C09871A-0617-F044-AF7F-992DD1D19B46}" type="slidenum">
              <a:rPr lang="sv-SE">
                <a:solidFill>
                  <a:prstClr val="black"/>
                </a:solidFill>
              </a:rPr>
              <a:pPr defTabSz="457200">
                <a:defRPr/>
              </a:pPr>
              <a:t>‹#›</a:t>
            </a:fld>
            <a:endParaRPr lang="sv-SE">
              <a:solidFill>
                <a:prstClr val="black"/>
              </a:solidFill>
            </a:endParaRPr>
          </a:p>
        </p:txBody>
      </p:sp>
    </p:spTree>
    <p:extLst>
      <p:ext uri="{BB962C8B-B14F-4D97-AF65-F5344CB8AC3E}">
        <p14:creationId xmlns:p14="http://schemas.microsoft.com/office/powerpoint/2010/main" val="198309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6372CA45-6C9B-464A-BCAB-1AE65486FEC6}" type="datetime1">
              <a:rPr lang="sv-SE">
                <a:solidFill>
                  <a:prstClr val="black"/>
                </a:solidFill>
              </a:rPr>
              <a:pPr defTabSz="457200">
                <a:defRPr/>
              </a:pPr>
              <a:t>2025-04-16</a:t>
            </a:fld>
            <a:endParaRPr lang="sv-SE">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sv-SE">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D9B12998-62FE-854C-A841-1230BC6FB0EE}" type="slidenum">
              <a:rPr lang="sv-SE">
                <a:solidFill>
                  <a:prstClr val="black"/>
                </a:solidFill>
              </a:rPr>
              <a:pPr defTabSz="457200">
                <a:defRPr/>
              </a:pPr>
              <a:t>‹#›</a:t>
            </a:fld>
            <a:endParaRPr lang="sv-SE">
              <a:solidFill>
                <a:prstClr val="black"/>
              </a:solidFill>
            </a:endParaRPr>
          </a:p>
        </p:txBody>
      </p:sp>
    </p:spTree>
    <p:extLst>
      <p:ext uri="{BB962C8B-B14F-4D97-AF65-F5344CB8AC3E}">
        <p14:creationId xmlns:p14="http://schemas.microsoft.com/office/powerpoint/2010/main" val="133698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AC237074-4E7C-CC49-BA67-3990CB262569}" type="datetime1">
              <a:rPr lang="sv-SE">
                <a:solidFill>
                  <a:prstClr val="black"/>
                </a:solidFill>
              </a:rPr>
              <a:pPr defTabSz="457200">
                <a:defRPr/>
              </a:pPr>
              <a:t>2025-04-16</a:t>
            </a:fld>
            <a:endParaRPr lang="sv-SE">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sv-SE">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01DC2CCE-C257-C441-ABB3-3A1F7098D0E7}" type="slidenum">
              <a:rPr lang="sv-SE">
                <a:solidFill>
                  <a:prstClr val="black"/>
                </a:solidFill>
              </a:rPr>
              <a:pPr defTabSz="457200">
                <a:defRPr/>
              </a:pPr>
              <a:t>‹#›</a:t>
            </a:fld>
            <a:endParaRPr lang="sv-SE">
              <a:solidFill>
                <a:prstClr val="black"/>
              </a:solidFill>
            </a:endParaRPr>
          </a:p>
        </p:txBody>
      </p:sp>
    </p:spTree>
    <p:extLst>
      <p:ext uri="{BB962C8B-B14F-4D97-AF65-F5344CB8AC3E}">
        <p14:creationId xmlns:p14="http://schemas.microsoft.com/office/powerpoint/2010/main" val="106140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20F5F55D-AC3E-8B49-992C-74BC30556361}" type="datetime1">
              <a:rPr lang="sv-SE">
                <a:solidFill>
                  <a:prstClr val="black"/>
                </a:solidFill>
              </a:rPr>
              <a:pPr defTabSz="457200">
                <a:defRPr/>
              </a:pPr>
              <a:t>2025-04-16</a:t>
            </a:fld>
            <a:endParaRPr lang="sv-SE">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sv-SE">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CB55FDDC-DA22-884C-BB30-DF5B0D7170DE}" type="slidenum">
              <a:rPr lang="sv-SE">
                <a:solidFill>
                  <a:prstClr val="black"/>
                </a:solidFill>
              </a:rPr>
              <a:pPr defTabSz="457200">
                <a:defRPr/>
              </a:pPr>
              <a:t>‹#›</a:t>
            </a:fld>
            <a:endParaRPr lang="sv-SE">
              <a:solidFill>
                <a:prstClr val="black"/>
              </a:solidFill>
            </a:endParaRPr>
          </a:p>
        </p:txBody>
      </p:sp>
    </p:spTree>
    <p:extLst>
      <p:ext uri="{BB962C8B-B14F-4D97-AF65-F5344CB8AC3E}">
        <p14:creationId xmlns:p14="http://schemas.microsoft.com/office/powerpoint/2010/main" val="77566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03C67AB8-352B-8140-9A30-E3531C6D8F66}" type="datetime1">
              <a:rPr lang="sv-SE">
                <a:solidFill>
                  <a:prstClr val="black"/>
                </a:solidFill>
              </a:rPr>
              <a:pPr defTabSz="457200">
                <a:defRPr/>
              </a:pPr>
              <a:t>2025-04-16</a:t>
            </a:fld>
            <a:endParaRPr lang="sv-SE">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sv-SE">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FF903D48-39D2-D143-B6EF-8834752A4C88}" type="slidenum">
              <a:rPr lang="sv-SE">
                <a:solidFill>
                  <a:prstClr val="black"/>
                </a:solidFill>
              </a:rPr>
              <a:pPr defTabSz="457200">
                <a:defRPr/>
              </a:pPr>
              <a:t>‹#›</a:t>
            </a:fld>
            <a:endParaRPr lang="sv-SE">
              <a:solidFill>
                <a:prstClr val="black"/>
              </a:solidFill>
            </a:endParaRPr>
          </a:p>
        </p:txBody>
      </p:sp>
    </p:spTree>
    <p:extLst>
      <p:ext uri="{BB962C8B-B14F-4D97-AF65-F5344CB8AC3E}">
        <p14:creationId xmlns:p14="http://schemas.microsoft.com/office/powerpoint/2010/main" val="309898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C0B763F2-899F-9349-AB86-FA2BC7752386}" type="datetime1">
              <a:rPr lang="sv-SE">
                <a:solidFill>
                  <a:prstClr val="black"/>
                </a:solidFill>
              </a:rPr>
              <a:pPr defTabSz="457200">
                <a:defRPr/>
              </a:pPr>
              <a:t>2025-04-16</a:t>
            </a:fld>
            <a:endParaRPr lang="sv-SE">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sv-SE">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1DF2018E-DBBC-504B-A7D8-B32B2C76182F}" type="slidenum">
              <a:rPr lang="sv-SE">
                <a:solidFill>
                  <a:prstClr val="black"/>
                </a:solidFill>
              </a:rPr>
              <a:pPr defTabSz="457200">
                <a:defRPr/>
              </a:pPr>
              <a:t>‹#›</a:t>
            </a:fld>
            <a:endParaRPr lang="sv-SE">
              <a:solidFill>
                <a:prstClr val="black"/>
              </a:solidFill>
            </a:endParaRPr>
          </a:p>
        </p:txBody>
      </p:sp>
    </p:spTree>
    <p:extLst>
      <p:ext uri="{BB962C8B-B14F-4D97-AF65-F5344CB8AC3E}">
        <p14:creationId xmlns:p14="http://schemas.microsoft.com/office/powerpoint/2010/main" val="178657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BC0FDBF3-A6C7-CB42-8E64-3AC3C4DFCB54}" type="datetime1">
              <a:rPr lang="sv-SE">
                <a:solidFill>
                  <a:prstClr val="black"/>
                </a:solidFill>
              </a:rPr>
              <a:pPr defTabSz="457200">
                <a:defRPr/>
              </a:pPr>
              <a:t>2025-04-16</a:t>
            </a:fld>
            <a:endParaRPr lang="sv-SE">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sv-SE">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BCB73DD4-9DB7-7244-B330-090DBD433506}" type="slidenum">
              <a:rPr lang="sv-SE">
                <a:solidFill>
                  <a:prstClr val="black"/>
                </a:solidFill>
              </a:rPr>
              <a:pPr defTabSz="457200">
                <a:defRPr/>
              </a:pPr>
              <a:t>‹#›</a:t>
            </a:fld>
            <a:endParaRPr lang="sv-SE">
              <a:solidFill>
                <a:prstClr val="black"/>
              </a:solidFill>
            </a:endParaRPr>
          </a:p>
        </p:txBody>
      </p:sp>
    </p:spTree>
    <p:extLst>
      <p:ext uri="{BB962C8B-B14F-4D97-AF65-F5344CB8AC3E}">
        <p14:creationId xmlns:p14="http://schemas.microsoft.com/office/powerpoint/2010/main" val="33597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7568ECAE-D947-F942-87A4-6A67B683830A}" type="datetime1">
              <a:rPr lang="sv-SE">
                <a:solidFill>
                  <a:prstClr val="black"/>
                </a:solidFill>
              </a:rPr>
              <a:pPr defTabSz="457200">
                <a:defRPr/>
              </a:pPr>
              <a:t>2025-04-16</a:t>
            </a:fld>
            <a:endParaRPr lang="sv-SE">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sv-SE">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fld id="{84A420B4-EF0D-C541-9E06-D277A419C9DB}" type="slidenum">
              <a:rPr lang="sv-SE">
                <a:solidFill>
                  <a:prstClr val="black"/>
                </a:solidFill>
              </a:rPr>
              <a:pPr defTabSz="457200">
                <a:defRPr/>
              </a:pPr>
              <a:t>‹#›</a:t>
            </a:fld>
            <a:endParaRPr lang="sv-SE">
              <a:solidFill>
                <a:prstClr val="black"/>
              </a:solidFill>
            </a:endParaRPr>
          </a:p>
        </p:txBody>
      </p:sp>
    </p:spTree>
    <p:extLst>
      <p:ext uri="{BB962C8B-B14F-4D97-AF65-F5344CB8AC3E}">
        <p14:creationId xmlns:p14="http://schemas.microsoft.com/office/powerpoint/2010/main" val="205632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10064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endParaRPr lang="sv-SE" dirty="0"/>
          </a:p>
        </p:txBody>
      </p:sp>
      <p:sp>
        <p:nvSpPr>
          <p:cNvPr id="1027" name="Text Placeholder 2"/>
          <p:cNvSpPr>
            <a:spLocks noGrp="1"/>
          </p:cNvSpPr>
          <p:nvPr>
            <p:ph type="body" idx="1"/>
          </p:nvPr>
        </p:nvSpPr>
        <p:spPr bwMode="auto">
          <a:xfrm>
            <a:off x="685800" y="2332038"/>
            <a:ext cx="7772400" cy="3992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28" name="Picture 6" descr="Fliken rgb-01.pn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369175" y="457200"/>
            <a:ext cx="1774825" cy="660400"/>
          </a:xfrm>
          <a:prstGeom prst="rect">
            <a:avLst/>
          </a:prstGeom>
          <a:noFill/>
          <a:ln w="9525">
            <a:noFill/>
            <a:miter lim="800000"/>
            <a:headEnd/>
            <a:tailEnd/>
          </a:ln>
        </p:spPr>
      </p:pic>
      <p:sp>
        <p:nvSpPr>
          <p:cNvPr id="5" name="Title Placeholder 1"/>
          <p:cNvSpPr txBox="1">
            <a:spLocks/>
          </p:cNvSpPr>
          <p:nvPr/>
        </p:nvSpPr>
        <p:spPr bwMode="auto">
          <a:xfrm>
            <a:off x="6781800" y="6324600"/>
            <a:ext cx="22098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457200" fontAlgn="base">
              <a:spcBef>
                <a:spcPct val="0"/>
              </a:spcBef>
              <a:spcAft>
                <a:spcPct val="0"/>
              </a:spcAft>
              <a:defRPr/>
            </a:pPr>
            <a:r>
              <a:rPr lang="sv-SE" sz="1200" b="1" dirty="0">
                <a:solidFill>
                  <a:srgbClr val="FF0000"/>
                </a:solidFill>
                <a:latin typeface="Century Gothic"/>
                <a:ea typeface="ＭＳ Ｐゴシック" pitchFamily="-65" charset="-128"/>
                <a:cs typeface="Century Gothic"/>
              </a:rPr>
              <a:t>Där du känner dig hemma</a:t>
            </a:r>
          </a:p>
        </p:txBody>
      </p:sp>
    </p:spTree>
    <p:extLst>
      <p:ext uri="{BB962C8B-B14F-4D97-AF65-F5344CB8AC3E}">
        <p14:creationId xmlns:p14="http://schemas.microsoft.com/office/powerpoint/2010/main" val="2384199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fontAlgn="base" hangingPunct="1">
        <a:spcBef>
          <a:spcPct val="0"/>
        </a:spcBef>
        <a:spcAft>
          <a:spcPct val="0"/>
        </a:spcAft>
        <a:defRPr sz="3200" b="1" kern="1200">
          <a:solidFill>
            <a:schemeClr val="tx1"/>
          </a:solidFill>
          <a:latin typeface="Century Gothic"/>
          <a:ea typeface="ＭＳ Ｐゴシック" pitchFamily="-65" charset="-128"/>
          <a:cs typeface="Century Gothic"/>
        </a:defRPr>
      </a:lvl1pPr>
      <a:lvl2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2pPr>
      <a:lvl3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3pPr>
      <a:lvl4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4pPr>
      <a:lvl5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5pPr>
      <a:lvl6pPr marL="4572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6pPr>
      <a:lvl7pPr marL="9144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7pPr>
      <a:lvl8pPr marL="13716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8pPr>
      <a:lvl9pPr marL="18288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65" charset="0"/>
        <a:buChar char="•"/>
        <a:defRPr sz="2400" kern="1200">
          <a:solidFill>
            <a:schemeClr val="tx1"/>
          </a:solidFill>
          <a:latin typeface="Century Gothic Bold"/>
          <a:ea typeface="ＭＳ Ｐゴシック" pitchFamily="-65" charset="-128"/>
          <a:cs typeface="Century Gothic Bold"/>
        </a:defRPr>
      </a:lvl1pPr>
      <a:lvl2pPr marL="742950" indent="-285750" algn="l" defTabSz="457200" rtl="0" eaLnBrk="1" fontAlgn="base" hangingPunct="1">
        <a:spcBef>
          <a:spcPct val="20000"/>
        </a:spcBef>
        <a:spcAft>
          <a:spcPct val="0"/>
        </a:spcAft>
        <a:buFont typeface="Arial" pitchFamily="-65" charset="0"/>
        <a:buChar char="–"/>
        <a:defRPr kern="1200">
          <a:solidFill>
            <a:schemeClr val="tx1"/>
          </a:solidFill>
          <a:latin typeface="Century Gothic Bold"/>
          <a:ea typeface="ＭＳ Ｐゴシック" pitchFamily="-65" charset="-128"/>
          <a:cs typeface="Century Gothic Bold"/>
        </a:defRPr>
      </a:lvl2pPr>
      <a:lvl3pPr marL="1143000" indent="-228600" algn="l" defTabSz="457200" rtl="0" eaLnBrk="1" fontAlgn="base" hangingPunct="1">
        <a:spcBef>
          <a:spcPct val="20000"/>
        </a:spcBef>
        <a:spcAft>
          <a:spcPct val="0"/>
        </a:spcAft>
        <a:buFont typeface="Arial" pitchFamily="-65" charset="0"/>
        <a:buChar char="•"/>
        <a:defRPr sz="1600" kern="1200">
          <a:solidFill>
            <a:schemeClr val="tx1"/>
          </a:solidFill>
          <a:latin typeface="Century Gothic Bold"/>
          <a:ea typeface="ＭＳ Ｐゴシック" pitchFamily="-65" charset="-128"/>
          <a:cs typeface="Century Gothic Bold"/>
        </a:defRPr>
      </a:lvl3pPr>
      <a:lvl4pPr marL="1600200" indent="-228600" algn="l" defTabSz="457200" rtl="0" eaLnBrk="1" fontAlgn="base" hangingPunct="1">
        <a:spcBef>
          <a:spcPct val="20000"/>
        </a:spcBef>
        <a:spcAft>
          <a:spcPct val="0"/>
        </a:spcAft>
        <a:buFont typeface="Arial" pitchFamily="-65" charset="0"/>
        <a:buChar char="–"/>
        <a:defRPr sz="1200" kern="1200">
          <a:solidFill>
            <a:schemeClr val="tx1"/>
          </a:solidFill>
          <a:latin typeface="Century Gothic Bold"/>
          <a:ea typeface="ＭＳ Ｐゴシック" pitchFamily="-65" charset="-128"/>
          <a:cs typeface="Century Gothic Bold"/>
        </a:defRPr>
      </a:lvl4pPr>
      <a:lvl5pPr marL="2057400" indent="-228600" algn="l" defTabSz="457200" rtl="0" eaLnBrk="1" fontAlgn="base" hangingPunct="1">
        <a:spcBef>
          <a:spcPct val="20000"/>
        </a:spcBef>
        <a:spcAft>
          <a:spcPct val="0"/>
        </a:spcAft>
        <a:buFont typeface="Arial" pitchFamily="-65" charset="0"/>
        <a:buChar char="»"/>
        <a:defRPr sz="1200" kern="1200">
          <a:solidFill>
            <a:schemeClr val="tx1"/>
          </a:solidFill>
          <a:latin typeface="Century Gothic Bold"/>
          <a:ea typeface="ＭＳ Ｐゴシック" pitchFamily="-65" charset="-128"/>
          <a:cs typeface="Century Gothic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251520" y="476672"/>
            <a:ext cx="7704856" cy="5386090"/>
          </a:xfrm>
          <a:prstGeom prst="rect">
            <a:avLst/>
          </a:prstGeom>
        </p:spPr>
        <p:txBody>
          <a:bodyPr wrap="square">
            <a:spAutoFit/>
          </a:bodyPr>
          <a:lstStyle/>
          <a:p>
            <a:r>
              <a:rPr lang="sv-SE" sz="3200" dirty="0">
                <a:latin typeface="Century Gothic" panose="020B0502020202020204" pitchFamily="34" charset="0"/>
              </a:rPr>
              <a:t>Välkommen till </a:t>
            </a:r>
          </a:p>
          <a:p>
            <a:r>
              <a:rPr lang="sv-SE" sz="3200" dirty="0">
                <a:latin typeface="Century Gothic" panose="020B0502020202020204" pitchFamily="34" charset="0"/>
              </a:rPr>
              <a:t>Informationsmöte för badrumsrenovering Röbäck 30-81!</a:t>
            </a:r>
          </a:p>
          <a:p>
            <a:endParaRPr lang="sv-SE" sz="1600" dirty="0">
              <a:latin typeface="Century Gothic" panose="020B0502020202020204" pitchFamily="34" charset="0"/>
            </a:endParaRPr>
          </a:p>
          <a:p>
            <a:r>
              <a:rPr lang="sv-SE" sz="2000" dirty="0">
                <a:latin typeface="Century Gothic" panose="020B0502020202020204" pitchFamily="34" charset="0"/>
              </a:rPr>
              <a:t>Kravattvägen</a:t>
            </a:r>
          </a:p>
          <a:p>
            <a:endParaRPr lang="sv-SE" sz="2000" dirty="0">
              <a:latin typeface="Century Gothic" panose="020B0502020202020204" pitchFamily="34" charset="0"/>
            </a:endParaRPr>
          </a:p>
          <a:p>
            <a:endParaRPr lang="sv-SE" sz="2000" dirty="0">
              <a:latin typeface="Century Gothic" panose="020B0502020202020204" pitchFamily="34" charset="0"/>
            </a:endParaRPr>
          </a:p>
          <a:p>
            <a:endParaRPr lang="sv-SE" sz="2000" dirty="0">
              <a:latin typeface="Century Gothic" panose="020B0502020202020204" pitchFamily="34" charset="0"/>
            </a:endParaRPr>
          </a:p>
          <a:p>
            <a:endParaRPr lang="sv-SE" sz="2000" dirty="0">
              <a:latin typeface="Century Gothic" panose="020B0502020202020204" pitchFamily="34" charset="0"/>
            </a:endParaRPr>
          </a:p>
          <a:p>
            <a:endParaRPr lang="sv-SE" sz="2000" dirty="0">
              <a:latin typeface="Century Gothic" panose="020B0502020202020204" pitchFamily="34" charset="0"/>
            </a:endParaRPr>
          </a:p>
          <a:p>
            <a:endParaRPr lang="sv-SE" sz="2000" dirty="0">
              <a:latin typeface="Century Gothic" panose="020B0502020202020204" pitchFamily="34" charset="0"/>
            </a:endParaRPr>
          </a:p>
          <a:p>
            <a:endParaRPr lang="sv-SE" sz="2000" dirty="0">
              <a:latin typeface="Century Gothic" panose="020B0502020202020204" pitchFamily="34" charset="0"/>
            </a:endParaRPr>
          </a:p>
          <a:p>
            <a:endParaRPr lang="sv-SE" sz="2000" dirty="0">
              <a:latin typeface="Century Gothic" panose="020B0502020202020204" pitchFamily="34" charset="0"/>
            </a:endParaRPr>
          </a:p>
          <a:p>
            <a:endParaRPr lang="sv-SE" sz="2000" dirty="0">
              <a:latin typeface="Century Gothic" panose="020B0502020202020204" pitchFamily="34" charset="0"/>
            </a:endParaRPr>
          </a:p>
          <a:p>
            <a:endParaRPr lang="sv-SE" sz="2000" dirty="0">
              <a:latin typeface="Century Gothic" panose="020B0502020202020204" pitchFamily="34" charset="0"/>
            </a:endParaRPr>
          </a:p>
          <a:p>
            <a:r>
              <a:rPr lang="sv-SE" sz="1200" dirty="0">
                <a:latin typeface="Century Gothic" panose="020B0502020202020204" pitchFamily="34" charset="0"/>
              </a:rPr>
              <a:t>2025-04-15</a:t>
            </a:r>
          </a:p>
        </p:txBody>
      </p:sp>
      <p:pic>
        <p:nvPicPr>
          <p:cNvPr id="4" name="Bildobjekt 3">
            <a:extLst>
              <a:ext uri="{FF2B5EF4-FFF2-40B4-BE49-F238E27FC236}">
                <a16:creationId xmlns:a16="http://schemas.microsoft.com/office/drawing/2014/main" id="{E25531EA-DFD9-CE20-FBB8-E6BDD7DD4F21}"/>
              </a:ext>
            </a:extLst>
          </p:cNvPr>
          <p:cNvPicPr>
            <a:picLocks noChangeAspect="1"/>
          </p:cNvPicPr>
          <p:nvPr/>
        </p:nvPicPr>
        <p:blipFill>
          <a:blip r:embed="rId3"/>
          <a:stretch>
            <a:fillRect/>
          </a:stretch>
        </p:blipFill>
        <p:spPr>
          <a:xfrm>
            <a:off x="2123729" y="2255823"/>
            <a:ext cx="6567238" cy="3146928"/>
          </a:xfrm>
          <a:prstGeom prst="rect">
            <a:avLst/>
          </a:prstGeom>
        </p:spPr>
      </p:pic>
    </p:spTree>
    <p:extLst>
      <p:ext uri="{BB962C8B-B14F-4D97-AF65-F5344CB8AC3E}">
        <p14:creationId xmlns:p14="http://schemas.microsoft.com/office/powerpoint/2010/main" val="3305265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4D0FFA-3ABD-4F6E-8A43-FE965DC0BB30}"/>
              </a:ext>
            </a:extLst>
          </p:cNvPr>
          <p:cNvSpPr>
            <a:spLocks noGrp="1"/>
          </p:cNvSpPr>
          <p:nvPr>
            <p:ph type="title"/>
          </p:nvPr>
        </p:nvSpPr>
        <p:spPr>
          <a:xfrm>
            <a:off x="251520" y="260648"/>
            <a:ext cx="7056784" cy="1143000"/>
          </a:xfrm>
        </p:spPr>
        <p:txBody>
          <a:bodyPr/>
          <a:lstStyle/>
          <a:p>
            <a:r>
              <a:rPr lang="sv-SE" dirty="0"/>
              <a:t>Plan förändringar i vissa badrumstyper</a:t>
            </a:r>
          </a:p>
        </p:txBody>
      </p:sp>
      <p:pic>
        <p:nvPicPr>
          <p:cNvPr id="4" name="Bildobjekt 3">
            <a:extLst>
              <a:ext uri="{FF2B5EF4-FFF2-40B4-BE49-F238E27FC236}">
                <a16:creationId xmlns:a16="http://schemas.microsoft.com/office/drawing/2014/main" id="{4C2D1445-2416-F3AB-94DE-F64B7C997FA8}"/>
              </a:ext>
            </a:extLst>
          </p:cNvPr>
          <p:cNvPicPr>
            <a:picLocks noChangeAspect="1"/>
          </p:cNvPicPr>
          <p:nvPr/>
        </p:nvPicPr>
        <p:blipFill>
          <a:blip r:embed="rId2"/>
          <a:stretch>
            <a:fillRect/>
          </a:stretch>
        </p:blipFill>
        <p:spPr>
          <a:xfrm>
            <a:off x="221662" y="2472798"/>
            <a:ext cx="8759611" cy="2108330"/>
          </a:xfrm>
          <a:prstGeom prst="rect">
            <a:avLst/>
          </a:prstGeom>
        </p:spPr>
      </p:pic>
      <p:sp>
        <p:nvSpPr>
          <p:cNvPr id="8" name="textruta 7">
            <a:extLst>
              <a:ext uri="{FF2B5EF4-FFF2-40B4-BE49-F238E27FC236}">
                <a16:creationId xmlns:a16="http://schemas.microsoft.com/office/drawing/2014/main" id="{13CCA32A-AD0D-88DC-F0E5-56300DF8DEEC}"/>
              </a:ext>
            </a:extLst>
          </p:cNvPr>
          <p:cNvSpPr txBox="1"/>
          <p:nvPr/>
        </p:nvSpPr>
        <p:spPr>
          <a:xfrm>
            <a:off x="755576" y="1988840"/>
            <a:ext cx="4572000" cy="461665"/>
          </a:xfrm>
          <a:prstGeom prst="rect">
            <a:avLst/>
          </a:prstGeom>
          <a:noFill/>
        </p:spPr>
        <p:txBody>
          <a:bodyPr wrap="square">
            <a:spAutoFit/>
          </a:bodyPr>
          <a:lstStyle/>
          <a:p>
            <a:r>
              <a:rPr lang="pt-BR" sz="2400" dirty="0">
                <a:latin typeface="Century Gothic" panose="020B0502020202020204" pitchFamily="34" charset="0"/>
              </a:rPr>
              <a:t>Röbäck badrumstyper</a:t>
            </a:r>
            <a:endParaRPr lang="sv-SE" sz="2400" dirty="0">
              <a:latin typeface="Century Gothic" panose="020B0502020202020204" pitchFamily="34" charset="0"/>
            </a:endParaRPr>
          </a:p>
        </p:txBody>
      </p:sp>
    </p:spTree>
    <p:extLst>
      <p:ext uri="{BB962C8B-B14F-4D97-AF65-F5344CB8AC3E}">
        <p14:creationId xmlns:p14="http://schemas.microsoft.com/office/powerpoint/2010/main" val="3280808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490B29-3AF6-4C14-D95C-6691632CBF4C}"/>
              </a:ext>
            </a:extLst>
          </p:cNvPr>
          <p:cNvSpPr>
            <a:spLocks noGrp="1"/>
          </p:cNvSpPr>
          <p:nvPr>
            <p:ph type="title"/>
          </p:nvPr>
        </p:nvSpPr>
        <p:spPr>
          <a:xfrm>
            <a:off x="611560" y="116632"/>
            <a:ext cx="4174232" cy="1143000"/>
          </a:xfrm>
        </p:spPr>
        <p:txBody>
          <a:bodyPr/>
          <a:lstStyle/>
          <a:p>
            <a:r>
              <a:rPr lang="sv-SE" dirty="0"/>
              <a:t>Typ: B1</a:t>
            </a:r>
          </a:p>
        </p:txBody>
      </p:sp>
      <p:sp>
        <p:nvSpPr>
          <p:cNvPr id="3" name="Platshållare för innehåll 2">
            <a:extLst>
              <a:ext uri="{FF2B5EF4-FFF2-40B4-BE49-F238E27FC236}">
                <a16:creationId xmlns:a16="http://schemas.microsoft.com/office/drawing/2014/main" id="{BD2FD00B-5BB9-9192-DA06-49A326463516}"/>
              </a:ext>
            </a:extLst>
          </p:cNvPr>
          <p:cNvSpPr>
            <a:spLocks noGrp="1"/>
          </p:cNvSpPr>
          <p:nvPr>
            <p:ph idx="1"/>
          </p:nvPr>
        </p:nvSpPr>
        <p:spPr>
          <a:xfrm>
            <a:off x="323528" y="1259632"/>
            <a:ext cx="7772400" cy="952946"/>
          </a:xfrm>
        </p:spPr>
        <p:txBody>
          <a:bodyPr/>
          <a:lstStyle/>
          <a:p>
            <a:r>
              <a:rPr lang="sv-SE" sz="1800" dirty="0"/>
              <a:t>Förändring </a:t>
            </a:r>
            <a:r>
              <a:rPr lang="sv-SE" sz="1800" dirty="0" err="1"/>
              <a:t>tvättbänken</a:t>
            </a:r>
            <a:r>
              <a:rPr lang="sv-SE" sz="1800" dirty="0"/>
              <a:t> tas bort, ersätts med hel bänkskiva eller bänkskiva fram till torkskåp. Ni kommer erbjudas att välja torktumlare</a:t>
            </a:r>
          </a:p>
        </p:txBody>
      </p:sp>
      <p:pic>
        <p:nvPicPr>
          <p:cNvPr id="5" name="Bildobjekt 4">
            <a:extLst>
              <a:ext uri="{FF2B5EF4-FFF2-40B4-BE49-F238E27FC236}">
                <a16:creationId xmlns:a16="http://schemas.microsoft.com/office/drawing/2014/main" id="{89DA934C-CA7E-3A4F-C7FB-75086CC29881}"/>
              </a:ext>
            </a:extLst>
          </p:cNvPr>
          <p:cNvPicPr>
            <a:picLocks noChangeAspect="1"/>
          </p:cNvPicPr>
          <p:nvPr/>
        </p:nvPicPr>
        <p:blipFill>
          <a:blip r:embed="rId2"/>
          <a:stretch>
            <a:fillRect/>
          </a:stretch>
        </p:blipFill>
        <p:spPr>
          <a:xfrm>
            <a:off x="734989" y="2636912"/>
            <a:ext cx="2777478" cy="3444794"/>
          </a:xfrm>
          <a:prstGeom prst="rect">
            <a:avLst/>
          </a:prstGeom>
        </p:spPr>
      </p:pic>
      <p:pic>
        <p:nvPicPr>
          <p:cNvPr id="7" name="Bildobjekt 6">
            <a:extLst>
              <a:ext uri="{FF2B5EF4-FFF2-40B4-BE49-F238E27FC236}">
                <a16:creationId xmlns:a16="http://schemas.microsoft.com/office/drawing/2014/main" id="{3C6238CE-AE29-A708-A30C-4EA6DCDC4324}"/>
              </a:ext>
            </a:extLst>
          </p:cNvPr>
          <p:cNvPicPr>
            <a:picLocks noChangeAspect="1"/>
          </p:cNvPicPr>
          <p:nvPr/>
        </p:nvPicPr>
        <p:blipFill>
          <a:blip r:embed="rId3"/>
          <a:stretch>
            <a:fillRect/>
          </a:stretch>
        </p:blipFill>
        <p:spPr>
          <a:xfrm>
            <a:off x="4409403" y="2624985"/>
            <a:ext cx="2699493" cy="3540319"/>
          </a:xfrm>
          <a:prstGeom prst="rect">
            <a:avLst/>
          </a:prstGeom>
        </p:spPr>
      </p:pic>
      <p:sp>
        <p:nvSpPr>
          <p:cNvPr id="11" name="textruta 10">
            <a:extLst>
              <a:ext uri="{FF2B5EF4-FFF2-40B4-BE49-F238E27FC236}">
                <a16:creationId xmlns:a16="http://schemas.microsoft.com/office/drawing/2014/main" id="{1B58D26F-93F1-C830-B01F-A2C6D3C0EBBE}"/>
              </a:ext>
            </a:extLst>
          </p:cNvPr>
          <p:cNvSpPr txBox="1"/>
          <p:nvPr/>
        </p:nvSpPr>
        <p:spPr>
          <a:xfrm>
            <a:off x="1691680" y="2212578"/>
            <a:ext cx="864096" cy="369332"/>
          </a:xfrm>
          <a:prstGeom prst="rect">
            <a:avLst/>
          </a:prstGeom>
          <a:noFill/>
        </p:spPr>
        <p:txBody>
          <a:bodyPr wrap="square">
            <a:spAutoFit/>
          </a:bodyPr>
          <a:lstStyle/>
          <a:p>
            <a:r>
              <a:rPr lang="sv-SE" sz="1800" dirty="0"/>
              <a:t>Alt 1</a:t>
            </a:r>
          </a:p>
        </p:txBody>
      </p:sp>
      <p:sp>
        <p:nvSpPr>
          <p:cNvPr id="13" name="textruta 12">
            <a:extLst>
              <a:ext uri="{FF2B5EF4-FFF2-40B4-BE49-F238E27FC236}">
                <a16:creationId xmlns:a16="http://schemas.microsoft.com/office/drawing/2014/main" id="{B00EE9CE-07F0-3AAE-E7A6-2C974DA9D8AD}"/>
              </a:ext>
            </a:extLst>
          </p:cNvPr>
          <p:cNvSpPr txBox="1"/>
          <p:nvPr/>
        </p:nvSpPr>
        <p:spPr>
          <a:xfrm>
            <a:off x="5004048" y="2228526"/>
            <a:ext cx="4572000" cy="369332"/>
          </a:xfrm>
          <a:prstGeom prst="rect">
            <a:avLst/>
          </a:prstGeom>
          <a:noFill/>
        </p:spPr>
        <p:txBody>
          <a:bodyPr wrap="square">
            <a:spAutoFit/>
          </a:bodyPr>
          <a:lstStyle/>
          <a:p>
            <a:r>
              <a:rPr lang="sv-SE" sz="1800" dirty="0"/>
              <a:t>Alt 2</a:t>
            </a:r>
          </a:p>
        </p:txBody>
      </p:sp>
    </p:spTree>
    <p:extLst>
      <p:ext uri="{BB962C8B-B14F-4D97-AF65-F5344CB8AC3E}">
        <p14:creationId xmlns:p14="http://schemas.microsoft.com/office/powerpoint/2010/main" val="43859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8F91F742-C5DE-789F-5EC5-DC4881A7FEDB}"/>
              </a:ext>
            </a:extLst>
          </p:cNvPr>
          <p:cNvSpPr>
            <a:spLocks noGrp="1"/>
          </p:cNvSpPr>
          <p:nvPr>
            <p:ph type="title"/>
          </p:nvPr>
        </p:nvSpPr>
        <p:spPr>
          <a:xfrm>
            <a:off x="611560" y="116632"/>
            <a:ext cx="4174232" cy="1143000"/>
          </a:xfrm>
        </p:spPr>
        <p:txBody>
          <a:bodyPr/>
          <a:lstStyle/>
          <a:p>
            <a:r>
              <a:rPr lang="sv-SE" dirty="0"/>
              <a:t>Typ: B2</a:t>
            </a:r>
          </a:p>
        </p:txBody>
      </p:sp>
      <p:sp>
        <p:nvSpPr>
          <p:cNvPr id="5" name="Platshållare för innehåll 2">
            <a:extLst>
              <a:ext uri="{FF2B5EF4-FFF2-40B4-BE49-F238E27FC236}">
                <a16:creationId xmlns:a16="http://schemas.microsoft.com/office/drawing/2014/main" id="{89928C0A-2B2D-5641-14C3-1C4983B6A850}"/>
              </a:ext>
            </a:extLst>
          </p:cNvPr>
          <p:cNvSpPr>
            <a:spLocks noGrp="1"/>
          </p:cNvSpPr>
          <p:nvPr>
            <p:ph idx="1"/>
          </p:nvPr>
        </p:nvSpPr>
        <p:spPr>
          <a:xfrm>
            <a:off x="323528" y="1259632"/>
            <a:ext cx="7772400" cy="952946"/>
          </a:xfrm>
        </p:spPr>
        <p:txBody>
          <a:bodyPr/>
          <a:lstStyle/>
          <a:p>
            <a:r>
              <a:rPr lang="sv-SE" sz="1800" dirty="0"/>
              <a:t>Vägg mellan badkar och tvättställ rivs.</a:t>
            </a:r>
          </a:p>
        </p:txBody>
      </p:sp>
      <p:pic>
        <p:nvPicPr>
          <p:cNvPr id="7" name="Bildobjekt 6">
            <a:extLst>
              <a:ext uri="{FF2B5EF4-FFF2-40B4-BE49-F238E27FC236}">
                <a16:creationId xmlns:a16="http://schemas.microsoft.com/office/drawing/2014/main" id="{E1EF7743-79F8-67FE-E64C-FD02845A12C6}"/>
              </a:ext>
            </a:extLst>
          </p:cNvPr>
          <p:cNvPicPr>
            <a:picLocks noChangeAspect="1"/>
          </p:cNvPicPr>
          <p:nvPr/>
        </p:nvPicPr>
        <p:blipFill>
          <a:blip r:embed="rId2"/>
          <a:stretch>
            <a:fillRect/>
          </a:stretch>
        </p:blipFill>
        <p:spPr>
          <a:xfrm>
            <a:off x="753903" y="2217487"/>
            <a:ext cx="6911649" cy="3514619"/>
          </a:xfrm>
          <a:prstGeom prst="rect">
            <a:avLst/>
          </a:prstGeom>
        </p:spPr>
      </p:pic>
    </p:spTree>
    <p:extLst>
      <p:ext uri="{BB962C8B-B14F-4D97-AF65-F5344CB8AC3E}">
        <p14:creationId xmlns:p14="http://schemas.microsoft.com/office/powerpoint/2010/main" val="49300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EE7F2BAA-135D-6401-8DB6-8A3C89518DFD}"/>
              </a:ext>
            </a:extLst>
          </p:cNvPr>
          <p:cNvSpPr>
            <a:spLocks noGrp="1"/>
          </p:cNvSpPr>
          <p:nvPr>
            <p:ph type="title"/>
          </p:nvPr>
        </p:nvSpPr>
        <p:spPr>
          <a:xfrm>
            <a:off x="611560" y="116632"/>
            <a:ext cx="4174232" cy="1143000"/>
          </a:xfrm>
        </p:spPr>
        <p:txBody>
          <a:bodyPr/>
          <a:lstStyle/>
          <a:p>
            <a:r>
              <a:rPr lang="sv-SE" dirty="0"/>
              <a:t>Typ: T1 &amp; T2</a:t>
            </a:r>
          </a:p>
        </p:txBody>
      </p:sp>
      <p:sp>
        <p:nvSpPr>
          <p:cNvPr id="5" name="Platshållare för innehåll 2">
            <a:extLst>
              <a:ext uri="{FF2B5EF4-FFF2-40B4-BE49-F238E27FC236}">
                <a16:creationId xmlns:a16="http://schemas.microsoft.com/office/drawing/2014/main" id="{D8B0ADC0-2E4B-1D8B-F6B7-F64027AEAE0D}"/>
              </a:ext>
            </a:extLst>
          </p:cNvPr>
          <p:cNvSpPr>
            <a:spLocks noGrp="1"/>
          </p:cNvSpPr>
          <p:nvPr>
            <p:ph idx="1"/>
          </p:nvPr>
        </p:nvSpPr>
        <p:spPr>
          <a:xfrm>
            <a:off x="323528" y="1259632"/>
            <a:ext cx="7772400" cy="952946"/>
          </a:xfrm>
        </p:spPr>
        <p:txBody>
          <a:bodyPr/>
          <a:lstStyle/>
          <a:p>
            <a:r>
              <a:rPr lang="sv-SE" sz="1800" dirty="0"/>
              <a:t>Inga ändringar vi vill dock upplysa om att vi kommer riva ned allt på väggarna. Dvs även hyllor som ni kan ha satt upp själva under åren. Sedan återställer vi till </a:t>
            </a:r>
            <a:r>
              <a:rPr lang="sv-SE" sz="1800" dirty="0" err="1"/>
              <a:t>orginalutförande</a:t>
            </a:r>
            <a:r>
              <a:rPr lang="sv-SE" sz="1800" dirty="0"/>
              <a:t>.</a:t>
            </a:r>
          </a:p>
        </p:txBody>
      </p:sp>
      <p:pic>
        <p:nvPicPr>
          <p:cNvPr id="7" name="Bildobjekt 6">
            <a:extLst>
              <a:ext uri="{FF2B5EF4-FFF2-40B4-BE49-F238E27FC236}">
                <a16:creationId xmlns:a16="http://schemas.microsoft.com/office/drawing/2014/main" id="{B30A611D-E3BF-91F2-C93E-872D70C294FB}"/>
              </a:ext>
            </a:extLst>
          </p:cNvPr>
          <p:cNvPicPr>
            <a:picLocks noChangeAspect="1"/>
          </p:cNvPicPr>
          <p:nvPr/>
        </p:nvPicPr>
        <p:blipFill>
          <a:blip r:embed="rId2"/>
          <a:stretch>
            <a:fillRect/>
          </a:stretch>
        </p:blipFill>
        <p:spPr>
          <a:xfrm>
            <a:off x="0" y="2636912"/>
            <a:ext cx="3528366" cy="2758679"/>
          </a:xfrm>
          <a:prstGeom prst="rect">
            <a:avLst/>
          </a:prstGeom>
        </p:spPr>
      </p:pic>
      <p:pic>
        <p:nvPicPr>
          <p:cNvPr id="9" name="Bildobjekt 8">
            <a:extLst>
              <a:ext uri="{FF2B5EF4-FFF2-40B4-BE49-F238E27FC236}">
                <a16:creationId xmlns:a16="http://schemas.microsoft.com/office/drawing/2014/main" id="{ABEECA9E-5D13-2073-BB47-766869C475B0}"/>
              </a:ext>
            </a:extLst>
          </p:cNvPr>
          <p:cNvPicPr>
            <a:picLocks noChangeAspect="1"/>
          </p:cNvPicPr>
          <p:nvPr/>
        </p:nvPicPr>
        <p:blipFill>
          <a:blip r:embed="rId3"/>
          <a:stretch>
            <a:fillRect/>
          </a:stretch>
        </p:blipFill>
        <p:spPr>
          <a:xfrm>
            <a:off x="4034116" y="2732169"/>
            <a:ext cx="4061812" cy="2568163"/>
          </a:xfrm>
          <a:prstGeom prst="rect">
            <a:avLst/>
          </a:prstGeom>
        </p:spPr>
      </p:pic>
    </p:spTree>
    <p:extLst>
      <p:ext uri="{BB962C8B-B14F-4D97-AF65-F5344CB8AC3E}">
        <p14:creationId xmlns:p14="http://schemas.microsoft.com/office/powerpoint/2010/main" val="108691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01C06CC-4A52-29FC-B530-3DE39F535EA9}"/>
              </a:ext>
            </a:extLst>
          </p:cNvPr>
          <p:cNvSpPr>
            <a:spLocks noGrp="1"/>
          </p:cNvSpPr>
          <p:nvPr>
            <p:ph type="title"/>
          </p:nvPr>
        </p:nvSpPr>
        <p:spPr>
          <a:xfrm>
            <a:off x="611560" y="116632"/>
            <a:ext cx="4174232" cy="1143000"/>
          </a:xfrm>
        </p:spPr>
        <p:txBody>
          <a:bodyPr/>
          <a:lstStyle/>
          <a:p>
            <a:r>
              <a:rPr lang="sv-SE" dirty="0"/>
              <a:t>Typ: WC2</a:t>
            </a:r>
          </a:p>
        </p:txBody>
      </p:sp>
      <p:sp>
        <p:nvSpPr>
          <p:cNvPr id="5" name="Platshållare för innehåll 2">
            <a:extLst>
              <a:ext uri="{FF2B5EF4-FFF2-40B4-BE49-F238E27FC236}">
                <a16:creationId xmlns:a16="http://schemas.microsoft.com/office/drawing/2014/main" id="{FE7F030C-8C6D-1EB3-1696-E78F788820C0}"/>
              </a:ext>
            </a:extLst>
          </p:cNvPr>
          <p:cNvSpPr>
            <a:spLocks noGrp="1"/>
          </p:cNvSpPr>
          <p:nvPr>
            <p:ph idx="1"/>
          </p:nvPr>
        </p:nvSpPr>
        <p:spPr>
          <a:xfrm>
            <a:off x="323528" y="1259632"/>
            <a:ext cx="7772400" cy="952946"/>
          </a:xfrm>
        </p:spPr>
        <p:txBody>
          <a:bodyPr/>
          <a:lstStyle/>
          <a:p>
            <a:r>
              <a:rPr lang="sv-SE" sz="1800" dirty="0"/>
              <a:t>Duschplats flyttas till motsatt hörn.</a:t>
            </a:r>
          </a:p>
        </p:txBody>
      </p:sp>
      <p:pic>
        <p:nvPicPr>
          <p:cNvPr id="7" name="Bildobjekt 6">
            <a:extLst>
              <a:ext uri="{FF2B5EF4-FFF2-40B4-BE49-F238E27FC236}">
                <a16:creationId xmlns:a16="http://schemas.microsoft.com/office/drawing/2014/main" id="{64636095-DF3E-2ABB-3FC7-FB63275BED91}"/>
              </a:ext>
            </a:extLst>
          </p:cNvPr>
          <p:cNvPicPr>
            <a:picLocks noChangeAspect="1"/>
          </p:cNvPicPr>
          <p:nvPr/>
        </p:nvPicPr>
        <p:blipFill>
          <a:blip r:embed="rId2"/>
          <a:stretch>
            <a:fillRect/>
          </a:stretch>
        </p:blipFill>
        <p:spPr>
          <a:xfrm>
            <a:off x="253981" y="2392855"/>
            <a:ext cx="8539865" cy="2836345"/>
          </a:xfrm>
          <a:prstGeom prst="rect">
            <a:avLst/>
          </a:prstGeom>
        </p:spPr>
      </p:pic>
    </p:spTree>
    <p:extLst>
      <p:ext uri="{BB962C8B-B14F-4D97-AF65-F5344CB8AC3E}">
        <p14:creationId xmlns:p14="http://schemas.microsoft.com/office/powerpoint/2010/main" val="332360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E6C37D-9A1F-486C-A386-14CD2188BA0B}"/>
              </a:ext>
            </a:extLst>
          </p:cNvPr>
          <p:cNvSpPr>
            <a:spLocks noGrp="1"/>
          </p:cNvSpPr>
          <p:nvPr>
            <p:ph type="title"/>
          </p:nvPr>
        </p:nvSpPr>
        <p:spPr>
          <a:xfrm>
            <a:off x="685800" y="116632"/>
            <a:ext cx="7772400" cy="1143000"/>
          </a:xfrm>
        </p:spPr>
        <p:txBody>
          <a:bodyPr/>
          <a:lstStyle/>
          <a:p>
            <a:r>
              <a:rPr lang="sv-SE" dirty="0"/>
              <a:t>Resultat efter renoveringen</a:t>
            </a:r>
          </a:p>
        </p:txBody>
      </p:sp>
      <p:pic>
        <p:nvPicPr>
          <p:cNvPr id="7" name="Bildobjekt 6" descr="En bild som visar inomhus, vägg, Rörmokeritillbehör, kran&#10;&#10;Automatiskt genererad beskrivning">
            <a:extLst>
              <a:ext uri="{FF2B5EF4-FFF2-40B4-BE49-F238E27FC236}">
                <a16:creationId xmlns:a16="http://schemas.microsoft.com/office/drawing/2014/main" id="{99CEABC2-3733-727F-88FC-AC3263F5F6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15649" y="1921503"/>
            <a:ext cx="5088565" cy="3816424"/>
          </a:xfrm>
          <a:prstGeom prst="rect">
            <a:avLst/>
          </a:prstGeom>
        </p:spPr>
      </p:pic>
    </p:spTree>
    <p:extLst>
      <p:ext uri="{BB962C8B-B14F-4D97-AF65-F5344CB8AC3E}">
        <p14:creationId xmlns:p14="http://schemas.microsoft.com/office/powerpoint/2010/main" val="97872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FB0CC7-8EF5-C50E-798E-23D50A16EC39}"/>
              </a:ext>
            </a:extLst>
          </p:cNvPr>
          <p:cNvSpPr>
            <a:spLocks noGrp="1"/>
          </p:cNvSpPr>
          <p:nvPr>
            <p:ph type="title"/>
          </p:nvPr>
        </p:nvSpPr>
        <p:spPr>
          <a:xfrm>
            <a:off x="827585" y="164801"/>
            <a:ext cx="5688632" cy="1143000"/>
          </a:xfrm>
        </p:spPr>
        <p:txBody>
          <a:bodyPr/>
          <a:lstStyle/>
          <a:p>
            <a:r>
              <a:rPr lang="sv-SE" dirty="0"/>
              <a:t>APD-plan för Röbäck 30-81</a:t>
            </a:r>
          </a:p>
        </p:txBody>
      </p:sp>
      <p:pic>
        <p:nvPicPr>
          <p:cNvPr id="4" name="Bildobjekt 3">
            <a:extLst>
              <a:ext uri="{FF2B5EF4-FFF2-40B4-BE49-F238E27FC236}">
                <a16:creationId xmlns:a16="http://schemas.microsoft.com/office/drawing/2014/main" id="{C481D592-AD86-BE00-FE51-B0F9744BB3F1}"/>
              </a:ext>
            </a:extLst>
          </p:cNvPr>
          <p:cNvPicPr>
            <a:picLocks noChangeAspect="1"/>
          </p:cNvPicPr>
          <p:nvPr/>
        </p:nvPicPr>
        <p:blipFill>
          <a:blip r:embed="rId2"/>
          <a:stretch>
            <a:fillRect/>
          </a:stretch>
        </p:blipFill>
        <p:spPr>
          <a:xfrm>
            <a:off x="397971" y="1401904"/>
            <a:ext cx="7998295" cy="4691392"/>
          </a:xfrm>
          <a:prstGeom prst="rect">
            <a:avLst/>
          </a:prstGeom>
        </p:spPr>
      </p:pic>
    </p:spTree>
    <p:extLst>
      <p:ext uri="{BB962C8B-B14F-4D97-AF65-F5344CB8AC3E}">
        <p14:creationId xmlns:p14="http://schemas.microsoft.com/office/powerpoint/2010/main" val="260588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116632"/>
            <a:ext cx="7772400" cy="1143000"/>
          </a:xfrm>
        </p:spPr>
        <p:txBody>
          <a:bodyPr/>
          <a:lstStyle/>
          <a:p>
            <a:r>
              <a:rPr lang="sv-SE" dirty="0"/>
              <a:t>Tidplan för renoveringarna</a:t>
            </a:r>
          </a:p>
        </p:txBody>
      </p:sp>
      <p:sp>
        <p:nvSpPr>
          <p:cNvPr id="3" name="Platshållare för innehåll 2"/>
          <p:cNvSpPr>
            <a:spLocks noGrp="1"/>
          </p:cNvSpPr>
          <p:nvPr>
            <p:ph idx="1"/>
          </p:nvPr>
        </p:nvSpPr>
        <p:spPr>
          <a:xfrm>
            <a:off x="731805" y="1259632"/>
            <a:ext cx="7414592" cy="3992562"/>
          </a:xfrm>
        </p:spPr>
        <p:txBody>
          <a:bodyPr/>
          <a:lstStyle/>
          <a:p>
            <a:pPr lvl="0">
              <a:spcBef>
                <a:spcPts val="0"/>
              </a:spcBef>
            </a:pPr>
            <a:r>
              <a:rPr lang="sv-SE" sz="1800" dirty="0">
                <a:latin typeface="Century Gothic" panose="020B0502020202020204" pitchFamily="34" charset="0"/>
              </a:rPr>
              <a:t>Vi startar den 5/5, och alla adresser Kravattvägen hoppas vi på avslut i februari 2026. Tidplanen är ett levande dokument och kan förändras under projektets gång.</a:t>
            </a:r>
          </a:p>
          <a:p>
            <a:pPr lvl="0">
              <a:spcBef>
                <a:spcPts val="0"/>
              </a:spcBef>
            </a:pPr>
            <a:endParaRPr lang="sv-SE" sz="1800" dirty="0">
              <a:latin typeface="Century Gothic" panose="020B0502020202020204" pitchFamily="34" charset="0"/>
            </a:endParaRPr>
          </a:p>
          <a:p>
            <a:pPr lvl="0">
              <a:spcBef>
                <a:spcPts val="0"/>
              </a:spcBef>
            </a:pPr>
            <a:r>
              <a:rPr lang="sv-SE" sz="1800" dirty="0">
                <a:latin typeface="Century Gothic" panose="020B0502020202020204" pitchFamily="34" charset="0"/>
              </a:rPr>
              <a:t>PEAB informerar er i god tid innan det är dags för åtgärder i din lägenhet.  </a:t>
            </a:r>
          </a:p>
          <a:p>
            <a:pPr marL="0" lvl="0" indent="0">
              <a:spcBef>
                <a:spcPts val="0"/>
              </a:spcBef>
              <a:buNone/>
            </a:pPr>
            <a:endParaRPr lang="sv-SE" sz="1800" dirty="0">
              <a:latin typeface="Century Gothic" panose="020B0502020202020204" pitchFamily="34" charset="0"/>
            </a:endParaRPr>
          </a:p>
          <a:p>
            <a:pPr lvl="0">
              <a:spcBef>
                <a:spcPts val="0"/>
              </a:spcBef>
            </a:pPr>
            <a:r>
              <a:rPr lang="sv-SE" sz="1800" dirty="0">
                <a:latin typeface="Century Gothic" panose="020B0502020202020204" pitchFamily="34" charset="0"/>
              </a:rPr>
              <a:t>Aktuell tidsplan kommer </a:t>
            </a:r>
            <a:r>
              <a:rPr lang="sv-SE" sz="1800">
                <a:latin typeface="Century Gothic" panose="020B0502020202020204" pitchFamily="34" charset="0"/>
              </a:rPr>
              <a:t>sättas upp </a:t>
            </a:r>
            <a:r>
              <a:rPr lang="sv-SE" sz="1800" dirty="0">
                <a:latin typeface="Century Gothic" panose="020B0502020202020204" pitchFamily="34" charset="0"/>
              </a:rPr>
              <a:t>vid kvarterslokalen.</a:t>
            </a:r>
          </a:p>
          <a:p>
            <a:pPr lvl="0">
              <a:spcBef>
                <a:spcPts val="0"/>
              </a:spcBef>
            </a:pPr>
            <a:endParaRPr lang="sv-SE" sz="1800" dirty="0">
              <a:latin typeface="Century Gothic" panose="020B0502020202020204" pitchFamily="34" charset="0"/>
            </a:endParaRPr>
          </a:p>
          <a:p>
            <a:pPr lvl="0">
              <a:spcBef>
                <a:spcPts val="0"/>
              </a:spcBef>
            </a:pPr>
            <a:r>
              <a:rPr lang="sv-SE" sz="1800" dirty="0">
                <a:latin typeface="Century Gothic" panose="020B0502020202020204" pitchFamily="34" charset="0"/>
              </a:rPr>
              <a:t>Renoveringstid per badrum är ca 24-28 arbetsdagar beroende på lägenhetstyp</a:t>
            </a:r>
            <a:r>
              <a:rPr lang="sv-SE" sz="2000" dirty="0">
                <a:latin typeface="Century Gothic" panose="020B0502020202020204" pitchFamily="34" charset="0"/>
              </a:rPr>
              <a:t>.</a:t>
            </a:r>
          </a:p>
          <a:p>
            <a:pPr lvl="0">
              <a:spcBef>
                <a:spcPts val="0"/>
              </a:spcBef>
            </a:pPr>
            <a:endParaRPr lang="sv-SE" sz="2000" dirty="0">
              <a:latin typeface="Century Gothic" panose="020B0502020202020204" pitchFamily="34" charset="0"/>
            </a:endParaRPr>
          </a:p>
          <a:p>
            <a:pPr lvl="0">
              <a:spcBef>
                <a:spcPts val="0"/>
              </a:spcBef>
            </a:pPr>
            <a:r>
              <a:rPr lang="sv-SE" sz="1800" dirty="0">
                <a:latin typeface="Century Gothic" panose="020B0502020202020204" pitchFamily="34" charset="0"/>
              </a:rPr>
              <a:t>Badrum med vattenskador kommer att få längre renoveringstid än snittet pga. uttorkningstider</a:t>
            </a:r>
          </a:p>
          <a:p>
            <a:pPr marL="0" lvl="0" indent="0">
              <a:spcBef>
                <a:spcPts val="0"/>
              </a:spcBef>
              <a:buNone/>
            </a:pPr>
            <a:endParaRPr lang="sv-SE" dirty="0"/>
          </a:p>
          <a:p>
            <a:pPr>
              <a:spcBef>
                <a:spcPts val="0"/>
              </a:spcBef>
            </a:pPr>
            <a:endParaRPr lang="sv-SE" dirty="0"/>
          </a:p>
          <a:p>
            <a:pPr>
              <a:spcBef>
                <a:spcPts val="0"/>
              </a:spcBef>
            </a:pPr>
            <a:endParaRPr lang="sv-SE" dirty="0"/>
          </a:p>
          <a:p>
            <a:pPr>
              <a:spcBef>
                <a:spcPts val="0"/>
              </a:spcBef>
            </a:pPr>
            <a:endParaRPr lang="sv-SE" sz="1600" b="1" dirty="0">
              <a:latin typeface="Century Gothic" pitchFamily="34" charset="0"/>
            </a:endParaRPr>
          </a:p>
          <a:p>
            <a:pPr marL="0" indent="0">
              <a:spcBef>
                <a:spcPts val="0"/>
              </a:spcBef>
              <a:buNone/>
            </a:pPr>
            <a:endParaRPr lang="sv-SE" sz="1600" b="1" dirty="0">
              <a:solidFill>
                <a:srgbClr val="00B0F0"/>
              </a:solidFill>
              <a:latin typeface="Century Gothic" pitchFamily="34" charset="0"/>
            </a:endParaRPr>
          </a:p>
        </p:txBody>
      </p:sp>
    </p:spTree>
    <p:extLst>
      <p:ext uri="{BB962C8B-B14F-4D97-AF65-F5344CB8AC3E}">
        <p14:creationId xmlns:p14="http://schemas.microsoft.com/office/powerpoint/2010/main" val="190154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D8C73A4-409A-13C0-9798-0FD20756C059}"/>
              </a:ext>
            </a:extLst>
          </p:cNvPr>
          <p:cNvPicPr>
            <a:picLocks noChangeAspect="1"/>
          </p:cNvPicPr>
          <p:nvPr/>
        </p:nvPicPr>
        <p:blipFill>
          <a:blip r:embed="rId2"/>
          <a:stretch>
            <a:fillRect/>
          </a:stretch>
        </p:blipFill>
        <p:spPr>
          <a:xfrm>
            <a:off x="107504" y="1196752"/>
            <a:ext cx="8856983" cy="5352269"/>
          </a:xfrm>
          <a:prstGeom prst="rect">
            <a:avLst/>
          </a:prstGeom>
        </p:spPr>
      </p:pic>
      <p:sp>
        <p:nvSpPr>
          <p:cNvPr id="9" name="textruta 8">
            <a:extLst>
              <a:ext uri="{FF2B5EF4-FFF2-40B4-BE49-F238E27FC236}">
                <a16:creationId xmlns:a16="http://schemas.microsoft.com/office/drawing/2014/main" id="{04B584A6-9F15-989F-5768-D6AB80F7030A}"/>
              </a:ext>
            </a:extLst>
          </p:cNvPr>
          <p:cNvSpPr txBox="1"/>
          <p:nvPr/>
        </p:nvSpPr>
        <p:spPr>
          <a:xfrm>
            <a:off x="827584" y="404664"/>
            <a:ext cx="4572000" cy="584775"/>
          </a:xfrm>
          <a:prstGeom prst="rect">
            <a:avLst/>
          </a:prstGeom>
          <a:noFill/>
        </p:spPr>
        <p:txBody>
          <a:bodyPr wrap="square">
            <a:spAutoFit/>
          </a:bodyPr>
          <a:lstStyle/>
          <a:p>
            <a:r>
              <a:rPr lang="sv-SE" sz="3200" b="1" dirty="0">
                <a:latin typeface="Century Gothic" panose="020B0502020202020204" pitchFamily="34" charset="0"/>
              </a:rPr>
              <a:t>Tidplan Kravattvägen</a:t>
            </a:r>
            <a:endParaRPr lang="sv-SE" dirty="0"/>
          </a:p>
        </p:txBody>
      </p:sp>
    </p:spTree>
    <p:extLst>
      <p:ext uri="{BB962C8B-B14F-4D97-AF65-F5344CB8AC3E}">
        <p14:creationId xmlns:p14="http://schemas.microsoft.com/office/powerpoint/2010/main" val="2729314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B4C30C-D7AA-B237-015E-5F3BF5356531}"/>
              </a:ext>
            </a:extLst>
          </p:cNvPr>
          <p:cNvSpPr>
            <a:spLocks noGrp="1"/>
          </p:cNvSpPr>
          <p:nvPr>
            <p:ph type="title"/>
          </p:nvPr>
        </p:nvSpPr>
        <p:spPr>
          <a:xfrm>
            <a:off x="685800" y="188640"/>
            <a:ext cx="7772400" cy="1143000"/>
          </a:xfrm>
        </p:spPr>
        <p:txBody>
          <a:bodyPr/>
          <a:lstStyle/>
          <a:p>
            <a:r>
              <a:rPr lang="sv-SE" dirty="0"/>
              <a:t>Arbetsmoment per badrumstyp</a:t>
            </a:r>
          </a:p>
        </p:txBody>
      </p:sp>
      <p:pic>
        <p:nvPicPr>
          <p:cNvPr id="5" name="Bildobjekt 4">
            <a:extLst>
              <a:ext uri="{FF2B5EF4-FFF2-40B4-BE49-F238E27FC236}">
                <a16:creationId xmlns:a16="http://schemas.microsoft.com/office/drawing/2014/main" id="{527D528B-88C1-EDB9-9B05-32E04B574710}"/>
              </a:ext>
            </a:extLst>
          </p:cNvPr>
          <p:cNvPicPr>
            <a:picLocks noChangeAspect="1"/>
          </p:cNvPicPr>
          <p:nvPr/>
        </p:nvPicPr>
        <p:blipFill>
          <a:blip r:embed="rId2"/>
          <a:stretch>
            <a:fillRect/>
          </a:stretch>
        </p:blipFill>
        <p:spPr>
          <a:xfrm>
            <a:off x="0" y="2050067"/>
            <a:ext cx="9144000" cy="2757866"/>
          </a:xfrm>
          <a:prstGeom prst="rect">
            <a:avLst/>
          </a:prstGeom>
        </p:spPr>
      </p:pic>
    </p:spTree>
    <p:extLst>
      <p:ext uri="{BB962C8B-B14F-4D97-AF65-F5344CB8AC3E}">
        <p14:creationId xmlns:p14="http://schemas.microsoft.com/office/powerpoint/2010/main" val="157236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413792"/>
            <a:ext cx="7772400" cy="1143000"/>
          </a:xfrm>
        </p:spPr>
        <p:txBody>
          <a:bodyPr/>
          <a:lstStyle/>
          <a:p>
            <a:r>
              <a:rPr lang="sv-SE" dirty="0"/>
              <a:t>Dagordning</a:t>
            </a:r>
          </a:p>
        </p:txBody>
      </p:sp>
      <p:sp>
        <p:nvSpPr>
          <p:cNvPr id="3" name="Platshållare för innehåll 2"/>
          <p:cNvSpPr>
            <a:spLocks noGrp="1"/>
          </p:cNvSpPr>
          <p:nvPr>
            <p:ph idx="1"/>
          </p:nvPr>
        </p:nvSpPr>
        <p:spPr>
          <a:xfrm>
            <a:off x="685800" y="1740694"/>
            <a:ext cx="7772400" cy="3992562"/>
          </a:xfrm>
        </p:spPr>
        <p:txBody>
          <a:bodyPr/>
          <a:lstStyle/>
          <a:p>
            <a:pPr lvl="0" indent="-254000"/>
            <a:r>
              <a:rPr lang="sv-SE" sz="1800" dirty="0">
                <a:latin typeface="Century Gothic" pitchFamily="34" charset="0"/>
              </a:rPr>
              <a:t>Presentation och introduktion</a:t>
            </a:r>
          </a:p>
          <a:p>
            <a:pPr lvl="0" indent="-254000"/>
            <a:r>
              <a:rPr lang="sv-SE" sz="1800" dirty="0">
                <a:latin typeface="Century Gothic" pitchFamily="34" charset="0"/>
              </a:rPr>
              <a:t>Information om renoveringarna</a:t>
            </a:r>
          </a:p>
          <a:p>
            <a:pPr lvl="0" indent="-254000"/>
            <a:r>
              <a:rPr lang="sv-SE" sz="1800" dirty="0">
                <a:latin typeface="Century Gothic" pitchFamily="34" charset="0"/>
              </a:rPr>
              <a:t>Tidplan för renoveringarna</a:t>
            </a:r>
          </a:p>
          <a:p>
            <a:pPr lvl="0" indent="-254000"/>
            <a:r>
              <a:rPr lang="sv-SE" sz="1800" dirty="0">
                <a:latin typeface="Century Gothic" pitchFamily="34" charset="0"/>
              </a:rPr>
              <a:t>Så påverkas du som hyresgäst under renoveringarna</a:t>
            </a:r>
            <a:endParaRPr lang="sv-SE" sz="1800" dirty="0">
              <a:highlight>
                <a:srgbClr val="FFFF00"/>
              </a:highlight>
              <a:latin typeface="Century Gothic" pitchFamily="34" charset="0"/>
            </a:endParaRPr>
          </a:p>
          <a:p>
            <a:pPr lvl="0" indent="-254000"/>
            <a:r>
              <a:rPr lang="sv-SE" sz="1800" dirty="0">
                <a:latin typeface="Century Gothic" pitchFamily="34" charset="0"/>
              </a:rPr>
              <a:t>Frågor och funderingar</a:t>
            </a:r>
          </a:p>
          <a:p>
            <a:pPr marL="0" indent="0">
              <a:buNone/>
            </a:pPr>
            <a:endParaRPr lang="sv-S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6200" y="4581128"/>
            <a:ext cx="8255000" cy="13223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542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kommer dessa renoveringsåtgärder att innebära för dig som hyresgäst? </a:t>
            </a:r>
          </a:p>
        </p:txBody>
      </p:sp>
      <p:sp>
        <p:nvSpPr>
          <p:cNvPr id="3" name="Platshållare för innehåll 2"/>
          <p:cNvSpPr>
            <a:spLocks noGrp="1"/>
          </p:cNvSpPr>
          <p:nvPr>
            <p:ph idx="1"/>
          </p:nvPr>
        </p:nvSpPr>
        <p:spPr>
          <a:xfrm>
            <a:off x="685800" y="2149475"/>
            <a:ext cx="7772400" cy="3992562"/>
          </a:xfrm>
        </p:spPr>
        <p:txBody>
          <a:bodyPr/>
          <a:lstStyle/>
          <a:p>
            <a:pPr marL="0" indent="0">
              <a:buNone/>
            </a:pPr>
            <a:endParaRPr lang="sv-SE" dirty="0"/>
          </a:p>
          <a:p>
            <a:pPr marL="342900" marR="0" lvl="0" indent="-342900" algn="l" defTabSz="457200" rtl="0" eaLnBrk="1" fontAlgn="base" latinLnBrk="0" hangingPunct="1">
              <a:lnSpc>
                <a:spcPct val="100000"/>
              </a:lnSpc>
              <a:spcBef>
                <a:spcPct val="20000"/>
              </a:spcBef>
              <a:spcAft>
                <a:spcPct val="0"/>
              </a:spcAft>
              <a:buClrTx/>
              <a:buSzTx/>
              <a:buFont typeface="Arial" pitchFamily="-65" charset="0"/>
              <a:buChar char="•"/>
              <a:tabLst/>
              <a:defRPr/>
            </a:pPr>
            <a:r>
              <a:rPr kumimoji="0" lang="sv-SE" sz="1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65" charset="-128"/>
              </a:rPr>
              <a:t>Arbetstider i din lägenhet på vardagar mellan kl. 07.00-17.00</a:t>
            </a:r>
          </a:p>
          <a:p>
            <a:pPr marL="342900" marR="0" lvl="0" indent="-342900" algn="l" defTabSz="457200" rtl="0" eaLnBrk="1" fontAlgn="base" latinLnBrk="0" hangingPunct="1">
              <a:lnSpc>
                <a:spcPct val="100000"/>
              </a:lnSpc>
              <a:spcBef>
                <a:spcPct val="20000"/>
              </a:spcBef>
              <a:spcAft>
                <a:spcPct val="0"/>
              </a:spcAft>
              <a:buClrTx/>
              <a:buSzTx/>
              <a:buFont typeface="Arial" pitchFamily="-65" charset="0"/>
              <a:buChar char="•"/>
              <a:tabLst/>
              <a:defRPr/>
            </a:pPr>
            <a:r>
              <a:rPr kumimoji="0" lang="sv-SE" sz="1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65" charset="-128"/>
              </a:rPr>
              <a:t>Avstängning vatten </a:t>
            </a:r>
          </a:p>
          <a:p>
            <a:pPr marL="0" marR="0" lvl="0" indent="0" algn="l" defTabSz="457200" rtl="0" eaLnBrk="1" fontAlgn="base" latinLnBrk="0" hangingPunct="1">
              <a:lnSpc>
                <a:spcPct val="100000"/>
              </a:lnSpc>
              <a:spcBef>
                <a:spcPct val="20000"/>
              </a:spcBef>
              <a:spcAft>
                <a:spcPct val="0"/>
              </a:spcAft>
              <a:buClrTx/>
              <a:buSzTx/>
              <a:buFont typeface="Arial" pitchFamily="-65" charset="0"/>
              <a:buNone/>
              <a:tabLst/>
              <a:defRPr/>
            </a:pPr>
            <a:r>
              <a:rPr kumimoji="0" lang="sv-SE" sz="16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65" charset="-128"/>
              </a:rPr>
              <a:t>	</a:t>
            </a:r>
            <a:r>
              <a:rPr kumimoji="0" lang="sv-SE" sz="1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65" charset="-128"/>
              </a:rPr>
              <a:t>- Under tiden renoveringen pågår i din lägenhet, finns </a:t>
            </a:r>
            <a:r>
              <a:rPr kumimoji="0" lang="sv-SE" sz="1400" b="0"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65" charset="-128"/>
              </a:rPr>
              <a:t>duschbod</a:t>
            </a:r>
            <a:r>
              <a:rPr kumimoji="0" lang="sv-SE" sz="1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65" charset="-128"/>
              </a:rPr>
              <a:t> med duschar och 	WC på gården. Samt en </a:t>
            </a:r>
            <a:r>
              <a:rPr kumimoji="0" lang="sv-SE" sz="1400" b="0"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65" charset="-128"/>
              </a:rPr>
              <a:t>tvättstugebod</a:t>
            </a:r>
            <a:r>
              <a:rPr kumimoji="0" lang="sv-SE" sz="1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65" charset="-128"/>
              </a:rPr>
              <a:t>.</a:t>
            </a:r>
            <a:endParaRPr kumimoji="0" lang="sv-SE" sz="1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65" charset="-128"/>
            </a:endParaRPr>
          </a:p>
          <a:p>
            <a:pPr marL="0" marR="0" lvl="0" indent="0" algn="l" defTabSz="457200" rtl="0" eaLnBrk="1" fontAlgn="base" latinLnBrk="0" hangingPunct="1">
              <a:lnSpc>
                <a:spcPct val="100000"/>
              </a:lnSpc>
              <a:spcBef>
                <a:spcPct val="20000"/>
              </a:spcBef>
              <a:spcAft>
                <a:spcPct val="0"/>
              </a:spcAft>
              <a:buClrTx/>
              <a:buSzTx/>
              <a:buFont typeface="Arial" pitchFamily="-65" charset="0"/>
              <a:buNone/>
              <a:tabLst/>
              <a:defRPr/>
            </a:pPr>
            <a:r>
              <a:rPr kumimoji="0" lang="sv-SE" sz="1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65" charset="-128"/>
              </a:rPr>
              <a:t>	- Toalett kommer att fungera med hinkspolning på kvällar och helger. </a:t>
            </a:r>
          </a:p>
          <a:p>
            <a:pPr marL="0" marR="0" lvl="0" indent="0" algn="l" defTabSz="457200" rtl="0" eaLnBrk="1" fontAlgn="base" latinLnBrk="0" hangingPunct="1">
              <a:lnSpc>
                <a:spcPct val="100000"/>
              </a:lnSpc>
              <a:spcBef>
                <a:spcPct val="20000"/>
              </a:spcBef>
              <a:spcAft>
                <a:spcPct val="0"/>
              </a:spcAft>
              <a:buClrTx/>
              <a:buSzTx/>
              <a:buFont typeface="Arial" pitchFamily="-65" charset="0"/>
              <a:buNone/>
              <a:tabLst/>
              <a:defRPr/>
            </a:pPr>
            <a:r>
              <a:rPr kumimoji="0" lang="sv-SE" sz="1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65" charset="-128"/>
              </a:rPr>
              <a:t>	- Köket kommer att ha vattnet på som vanligt förutom under tillfälliga 	avstängningar på dagtid. </a:t>
            </a:r>
            <a:endParaRPr lang="sv-SE" sz="1400" dirty="0">
              <a:latin typeface="Century Gothic" panose="020B0502020202020204" pitchFamily="34" charset="0"/>
            </a:endParaRPr>
          </a:p>
          <a:p>
            <a:pPr marL="0" lvl="0" indent="0">
              <a:buNone/>
            </a:pPr>
            <a:r>
              <a:rPr lang="sv-SE" sz="1400" dirty="0">
                <a:latin typeface="Century Gothic" panose="020B0502020202020204" pitchFamily="34" charset="0"/>
              </a:rPr>
              <a:t>		</a:t>
            </a:r>
            <a:endParaRPr lang="sv-SE" sz="1400" dirty="0"/>
          </a:p>
          <a:p>
            <a:pPr marL="457200" lvl="1" indent="0">
              <a:buNone/>
            </a:pPr>
            <a:endParaRPr lang="sv-SE" sz="1600" dirty="0"/>
          </a:p>
        </p:txBody>
      </p:sp>
    </p:spTree>
    <p:extLst>
      <p:ext uri="{BB962C8B-B14F-4D97-AF65-F5344CB8AC3E}">
        <p14:creationId xmlns:p14="http://schemas.microsoft.com/office/powerpoint/2010/main" val="3783779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Forts.. innebörd renoveringsåtgärder</a:t>
            </a:r>
          </a:p>
        </p:txBody>
      </p:sp>
      <p:sp>
        <p:nvSpPr>
          <p:cNvPr id="3" name="Platshållare för innehåll 2"/>
          <p:cNvSpPr>
            <a:spLocks noGrp="1"/>
          </p:cNvSpPr>
          <p:nvPr>
            <p:ph idx="1"/>
          </p:nvPr>
        </p:nvSpPr>
        <p:spPr>
          <a:xfrm>
            <a:off x="683568" y="1844824"/>
            <a:ext cx="7772400" cy="4248472"/>
          </a:xfrm>
        </p:spPr>
        <p:txBody>
          <a:bodyPr/>
          <a:lstStyle/>
          <a:p>
            <a:pPr marL="0" indent="0">
              <a:buNone/>
            </a:pPr>
            <a:endParaRPr lang="sv-SE" dirty="0"/>
          </a:p>
          <a:p>
            <a:pPr lvl="0"/>
            <a:r>
              <a:rPr lang="sv-SE" dirty="0">
                <a:latin typeface="Century Gothic" panose="020B0502020202020204" pitchFamily="34" charset="0"/>
              </a:rPr>
              <a:t>Ljudstörningar mellan kl. 07.00-17.00 på vardagar. </a:t>
            </a:r>
          </a:p>
          <a:p>
            <a:pPr lvl="1">
              <a:buFontTx/>
              <a:buChar char="-"/>
            </a:pPr>
            <a:r>
              <a:rPr lang="sv-SE" sz="1400" dirty="0">
                <a:latin typeface="Century Gothic" panose="020B0502020202020204" pitchFamily="34" charset="0"/>
              </a:rPr>
              <a:t>Bilnings – och borrningsarbeten</a:t>
            </a:r>
          </a:p>
          <a:p>
            <a:pPr lvl="1">
              <a:buFontTx/>
              <a:buChar char="-"/>
            </a:pPr>
            <a:r>
              <a:rPr lang="sv-SE" sz="1400" dirty="0">
                <a:latin typeface="Century Gothic" panose="020B0502020202020204" pitchFamily="34" charset="0"/>
              </a:rPr>
              <a:t>Slagljud</a:t>
            </a:r>
          </a:p>
          <a:p>
            <a:pPr lvl="1">
              <a:buFontTx/>
              <a:buChar char="-"/>
            </a:pPr>
            <a:r>
              <a:rPr lang="sv-SE" sz="1400" dirty="0">
                <a:latin typeface="Century Gothic" panose="020B0502020202020204" pitchFamily="34" charset="0"/>
              </a:rPr>
              <a:t>Motorljud från bilar</a:t>
            </a:r>
          </a:p>
          <a:p>
            <a:pPr lvl="1">
              <a:buFontTx/>
              <a:buChar char="-"/>
            </a:pPr>
            <a:r>
              <a:rPr lang="sv-SE" sz="1400" dirty="0">
                <a:latin typeface="Century Gothic" panose="020B0502020202020204" pitchFamily="34" charset="0"/>
              </a:rPr>
              <a:t>Det är en byggarbetsplats</a:t>
            </a:r>
            <a:endParaRPr lang="sv-SE" sz="4000" dirty="0">
              <a:latin typeface="Century Gothic" panose="020B0502020202020204" pitchFamily="34" charset="0"/>
            </a:endParaRPr>
          </a:p>
          <a:p>
            <a:r>
              <a:rPr lang="sv-SE" dirty="0">
                <a:latin typeface="Century Gothic" panose="020B0502020202020204" pitchFamily="34" charset="0"/>
              </a:rPr>
              <a:t>Damm och smuts i lägenhet.</a:t>
            </a:r>
          </a:p>
          <a:p>
            <a:pPr lvl="0"/>
            <a:r>
              <a:rPr lang="sv-SE" dirty="0">
                <a:latin typeface="Century Gothic" panose="020B0502020202020204" pitchFamily="34" charset="0"/>
              </a:rPr>
              <a:t>Mer trafik inne på gården</a:t>
            </a:r>
          </a:p>
          <a:p>
            <a:pPr lvl="0"/>
            <a:r>
              <a:rPr lang="sv-SE" dirty="0">
                <a:latin typeface="Century Gothic" panose="020B0502020202020204" pitchFamily="34" charset="0"/>
              </a:rPr>
              <a:t>Containrar, bodar och stängsel kommer att synas på olika ställen på området</a:t>
            </a:r>
          </a:p>
          <a:p>
            <a:pPr marL="0" lvl="0" indent="0">
              <a:buNone/>
            </a:pPr>
            <a:endParaRPr lang="sv-SE" dirty="0"/>
          </a:p>
          <a:p>
            <a:pPr marL="0" indent="0">
              <a:buNone/>
            </a:pPr>
            <a:endParaRPr lang="sv-SE" dirty="0"/>
          </a:p>
          <a:p>
            <a:pPr>
              <a:buFont typeface="Arial" panose="020B0604020202020204" pitchFamily="34" charset="0"/>
              <a:buChar char="•"/>
            </a:pPr>
            <a:endParaRPr lang="sv-SE" dirty="0"/>
          </a:p>
          <a:p>
            <a:pPr marL="0" indent="0">
              <a:buNone/>
            </a:pPr>
            <a:endParaRPr lang="sv-SE" dirty="0"/>
          </a:p>
        </p:txBody>
      </p:sp>
    </p:spTree>
    <p:extLst>
      <p:ext uri="{BB962C8B-B14F-4D97-AF65-F5344CB8AC3E}">
        <p14:creationId xmlns:p14="http://schemas.microsoft.com/office/powerpoint/2010/main" val="4177398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548680"/>
            <a:ext cx="7772400" cy="1143000"/>
          </a:xfrm>
        </p:spPr>
        <p:txBody>
          <a:bodyPr/>
          <a:lstStyle/>
          <a:p>
            <a:r>
              <a:rPr lang="sv-SE" dirty="0"/>
              <a:t>Hur ska jag plocka undan? </a:t>
            </a:r>
          </a:p>
        </p:txBody>
      </p:sp>
      <p:sp>
        <p:nvSpPr>
          <p:cNvPr id="3" name="Platshållare för innehåll 2"/>
          <p:cNvSpPr>
            <a:spLocks noGrp="1"/>
          </p:cNvSpPr>
          <p:nvPr>
            <p:ph idx="1"/>
          </p:nvPr>
        </p:nvSpPr>
        <p:spPr>
          <a:xfrm>
            <a:off x="683568" y="980728"/>
            <a:ext cx="7772400" cy="4248472"/>
          </a:xfrm>
        </p:spPr>
        <p:txBody>
          <a:bodyPr/>
          <a:lstStyle/>
          <a:p>
            <a:pPr marL="0" indent="0">
              <a:buNone/>
            </a:pPr>
            <a:endParaRPr lang="sv-SE" dirty="0"/>
          </a:p>
          <a:p>
            <a:pPr lvl="0"/>
            <a:r>
              <a:rPr lang="sv-SE" sz="1800" dirty="0">
                <a:latin typeface="Century Gothic" panose="020B0502020202020204" pitchFamily="34" charset="0"/>
              </a:rPr>
              <a:t>Alla dina saker och eventuella hyllor, tavlor, krokar etc. i badrummet ska plockas ut från badrummet och det ska vara klart till kl. 07.00 från och med den dagen arbetena startar hemma hos dig.</a:t>
            </a:r>
          </a:p>
          <a:p>
            <a:pPr lvl="0"/>
            <a:endParaRPr lang="sv-SE" sz="1800" dirty="0">
              <a:latin typeface="Century Gothic" panose="020B0502020202020204" pitchFamily="34" charset="0"/>
            </a:endParaRPr>
          </a:p>
          <a:p>
            <a:pPr lvl="0"/>
            <a:r>
              <a:rPr lang="sv-SE" sz="1800" dirty="0">
                <a:latin typeface="Century Gothic" panose="020B0502020202020204" pitchFamily="34" charset="0"/>
              </a:rPr>
              <a:t>Plocka även undan dina saker som hyllor, tavlor och sådant som står på golvet i sov-/vardagsrum minst 1 meter från väggar som ligger mot badrum.</a:t>
            </a:r>
          </a:p>
          <a:p>
            <a:pPr lvl="0"/>
            <a:endParaRPr lang="sv-SE" sz="1800" dirty="0">
              <a:latin typeface="Century Gothic" panose="020B0502020202020204" pitchFamily="34" charset="0"/>
            </a:endParaRPr>
          </a:p>
          <a:p>
            <a:pPr lvl="0"/>
            <a:r>
              <a:rPr lang="sv-SE" sz="1800" dirty="0">
                <a:latin typeface="Century Gothic" panose="020B0502020202020204" pitchFamily="34" charset="0"/>
              </a:rPr>
              <a:t>I hallen kommer toalettstolen att tillfälligt ställas upp under dagen då arbetena pågår. Hallen ska hållas fri från saker (även på väggar, så gått det går) Viktigt att trappor hålls fria. </a:t>
            </a:r>
          </a:p>
          <a:p>
            <a:pPr lvl="0"/>
            <a:endParaRPr lang="sv-SE" sz="1800" dirty="0">
              <a:latin typeface="Century Gothic" panose="020B0502020202020204" pitchFamily="34" charset="0"/>
            </a:endParaRPr>
          </a:p>
          <a:p>
            <a:pPr lvl="0"/>
            <a:r>
              <a:rPr lang="sv-SE" sz="1800" dirty="0">
                <a:latin typeface="Century Gothic" panose="020B0502020202020204" pitchFamily="34" charset="0"/>
              </a:rPr>
              <a:t>Håll utsida lägenhetsdörr fritt från saker så att det blir enklare att komma in och ut med byggmaterial.</a:t>
            </a:r>
            <a:endParaRPr lang="sv-SE" sz="1800" dirty="0"/>
          </a:p>
          <a:p>
            <a:pPr marL="0" lvl="0" indent="0">
              <a:buNone/>
            </a:pPr>
            <a:endParaRPr lang="sv-SE" dirty="0"/>
          </a:p>
          <a:p>
            <a:pPr marL="0" lvl="0" indent="0">
              <a:buNone/>
            </a:pPr>
            <a:endParaRPr lang="sv-SE" dirty="0"/>
          </a:p>
          <a:p>
            <a:pPr>
              <a:buFont typeface="Arial" panose="020B0604020202020204" pitchFamily="34" charset="0"/>
              <a:buChar char="•"/>
            </a:pPr>
            <a:endParaRPr lang="sv-SE" dirty="0"/>
          </a:p>
          <a:p>
            <a:pPr>
              <a:buFont typeface="Arial" panose="020B0604020202020204" pitchFamily="34" charset="0"/>
              <a:buChar char="•"/>
            </a:pPr>
            <a:endParaRPr lang="sv-SE" dirty="0"/>
          </a:p>
          <a:p>
            <a:pPr marL="0" indent="0">
              <a:buNone/>
            </a:pPr>
            <a:endParaRPr lang="sv-SE" dirty="0"/>
          </a:p>
        </p:txBody>
      </p:sp>
    </p:spTree>
    <p:extLst>
      <p:ext uri="{BB962C8B-B14F-4D97-AF65-F5344CB8AC3E}">
        <p14:creationId xmlns:p14="http://schemas.microsoft.com/office/powerpoint/2010/main" val="1203486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1303090"/>
            <a:ext cx="7772400" cy="1224135"/>
          </a:xfrm>
        </p:spPr>
        <p:txBody>
          <a:bodyPr/>
          <a:lstStyle/>
          <a:p>
            <a:r>
              <a:rPr lang="sv-SE" sz="2800" dirty="0"/>
              <a:t>Hyresreduktion under renovering</a:t>
            </a:r>
          </a:p>
        </p:txBody>
      </p:sp>
      <p:sp>
        <p:nvSpPr>
          <p:cNvPr id="3" name="Platshållare för innehåll 2"/>
          <p:cNvSpPr>
            <a:spLocks noGrp="1"/>
          </p:cNvSpPr>
          <p:nvPr>
            <p:ph idx="1"/>
          </p:nvPr>
        </p:nvSpPr>
        <p:spPr>
          <a:xfrm>
            <a:off x="611560" y="2560087"/>
            <a:ext cx="7772400" cy="1959496"/>
          </a:xfrm>
        </p:spPr>
        <p:txBody>
          <a:bodyPr/>
          <a:lstStyle/>
          <a:p>
            <a:r>
              <a:rPr lang="sv-SE" sz="1400" dirty="0">
                <a:latin typeface="Century Gothic" panose="020B0502020202020204" pitchFamily="34" charset="0"/>
              </a:rPr>
              <a:t>Hyresreduktionen kommer att betalas ut 3 månader i efterhand efter att renoveringen är besiktad och klar.</a:t>
            </a:r>
          </a:p>
          <a:p>
            <a:r>
              <a:rPr lang="sv-SE" sz="1400" dirty="0">
                <a:latin typeface="Century Gothic" panose="020B0502020202020204" pitchFamily="34" charset="0"/>
              </a:rPr>
              <a:t>Vi som fastighetsägare är skyldiga att underhålla fastigheterna och du som hyresgäst är skyldig att medverka till planerat underhåll. </a:t>
            </a:r>
          </a:p>
          <a:p>
            <a:endParaRPr lang="sv-SE" sz="1200" dirty="0">
              <a:latin typeface="Century Gothic" panose="020B0502020202020204" pitchFamily="34" charset="0"/>
            </a:endParaRPr>
          </a:p>
          <a:p>
            <a:endParaRPr lang="sv-SE" dirty="0"/>
          </a:p>
        </p:txBody>
      </p:sp>
    </p:spTree>
    <p:extLst>
      <p:ext uri="{BB962C8B-B14F-4D97-AF65-F5344CB8AC3E}">
        <p14:creationId xmlns:p14="http://schemas.microsoft.com/office/powerpoint/2010/main" val="3676479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FB3203-0478-5BFA-D153-7F472959E195}"/>
              </a:ext>
            </a:extLst>
          </p:cNvPr>
          <p:cNvSpPr>
            <a:spLocks noGrp="1"/>
          </p:cNvSpPr>
          <p:nvPr>
            <p:ph type="title"/>
          </p:nvPr>
        </p:nvSpPr>
        <p:spPr/>
        <p:txBody>
          <a:bodyPr/>
          <a:lstStyle/>
          <a:p>
            <a:r>
              <a:rPr lang="sv-SE" dirty="0"/>
              <a:t>Huvudnyckel</a:t>
            </a:r>
          </a:p>
        </p:txBody>
      </p:sp>
      <p:sp>
        <p:nvSpPr>
          <p:cNvPr id="3" name="Platshållare för innehåll 2">
            <a:extLst>
              <a:ext uri="{FF2B5EF4-FFF2-40B4-BE49-F238E27FC236}">
                <a16:creationId xmlns:a16="http://schemas.microsoft.com/office/drawing/2014/main" id="{399BAB56-C960-74FC-20C4-A7F61B1A4ECA}"/>
              </a:ext>
            </a:extLst>
          </p:cNvPr>
          <p:cNvSpPr>
            <a:spLocks noGrp="1"/>
          </p:cNvSpPr>
          <p:nvPr>
            <p:ph idx="1"/>
          </p:nvPr>
        </p:nvSpPr>
        <p:spPr/>
        <p:txBody>
          <a:bodyPr/>
          <a:lstStyle/>
          <a:p>
            <a:pPr marL="0" indent="0">
              <a:buNone/>
            </a:pPr>
            <a:r>
              <a:rPr lang="sv-SE" dirty="0"/>
              <a:t>PEAB och deras under entreprenader kommer att använda huvudnyckel under renoveringstiden. Om någon har problem med det får ni kontakta Bostaden.</a:t>
            </a:r>
          </a:p>
        </p:txBody>
      </p:sp>
    </p:spTree>
    <p:extLst>
      <p:ext uri="{BB962C8B-B14F-4D97-AF65-F5344CB8AC3E}">
        <p14:creationId xmlns:p14="http://schemas.microsoft.com/office/powerpoint/2010/main" val="3872005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F6BBEF78-5FE3-5094-BF2B-875B9BCA23B8}"/>
              </a:ext>
            </a:extLst>
          </p:cNvPr>
          <p:cNvSpPr txBox="1">
            <a:spLocks/>
          </p:cNvSpPr>
          <p:nvPr/>
        </p:nvSpPr>
        <p:spPr bwMode="auto">
          <a:xfrm>
            <a:off x="395536" y="1484784"/>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lvl1pPr algn="l" defTabSz="457200" rtl="0" eaLnBrk="1" fontAlgn="base" hangingPunct="1">
              <a:spcBef>
                <a:spcPct val="0"/>
              </a:spcBef>
              <a:spcAft>
                <a:spcPct val="0"/>
              </a:spcAft>
              <a:defRPr sz="4000" b="1" i="0" kern="1200">
                <a:solidFill>
                  <a:schemeClr val="tx1"/>
                </a:solidFill>
                <a:latin typeface="Century Gothic"/>
                <a:ea typeface="ＭＳ Ｐゴシック" pitchFamily="-65" charset="-128"/>
                <a:cs typeface="Century Gothic"/>
              </a:defRPr>
            </a:lvl1pPr>
            <a:lvl2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2pPr>
            <a:lvl3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3pPr>
            <a:lvl4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4pPr>
            <a:lvl5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5pPr>
            <a:lvl6pPr marL="4572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6pPr>
            <a:lvl7pPr marL="9144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7pPr>
            <a:lvl8pPr marL="13716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8pPr>
            <a:lvl9pPr marL="18288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9pPr>
          </a:lstStyle>
          <a:p>
            <a:pPr algn="ctr"/>
            <a:br>
              <a:rPr lang="sv-SE" dirty="0"/>
            </a:br>
            <a:br>
              <a:rPr lang="sv-SE" dirty="0"/>
            </a:br>
            <a:br>
              <a:rPr lang="sv-SE" dirty="0"/>
            </a:br>
            <a:br>
              <a:rPr lang="sv-SE" dirty="0"/>
            </a:br>
            <a:r>
              <a:rPr lang="sv-SE" sz="16000" dirty="0"/>
              <a:t>Har du frågor?</a:t>
            </a:r>
            <a:br>
              <a:rPr lang="sv-SE" dirty="0"/>
            </a:br>
            <a:br>
              <a:rPr lang="sv-SE" dirty="0"/>
            </a:br>
            <a:br>
              <a:rPr lang="sv-SE" dirty="0"/>
            </a:br>
            <a:br>
              <a:rPr lang="sv-SE" dirty="0"/>
            </a:br>
            <a:br>
              <a:rPr lang="sv-SE" dirty="0"/>
            </a:br>
            <a:endParaRPr lang="sv-SE" dirty="0"/>
          </a:p>
        </p:txBody>
      </p:sp>
    </p:spTree>
    <p:extLst>
      <p:ext uri="{BB962C8B-B14F-4D97-AF65-F5344CB8AC3E}">
        <p14:creationId xmlns:p14="http://schemas.microsoft.com/office/powerpoint/2010/main" val="4217143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11560" y="188640"/>
            <a:ext cx="7772400" cy="1470025"/>
          </a:xfrm>
        </p:spPr>
        <p:txBody>
          <a:bodyPr/>
          <a:lstStyle/>
          <a:p>
            <a:r>
              <a:rPr lang="sv-SE" dirty="0"/>
              <a:t>Information och kontakt</a:t>
            </a:r>
          </a:p>
        </p:txBody>
      </p:sp>
      <p:sp>
        <p:nvSpPr>
          <p:cNvPr id="3" name="Rubrik 1"/>
          <p:cNvSpPr txBox="1">
            <a:spLocks/>
          </p:cNvSpPr>
          <p:nvPr/>
        </p:nvSpPr>
        <p:spPr bwMode="auto">
          <a:xfrm>
            <a:off x="589169" y="1772816"/>
            <a:ext cx="7772400" cy="52144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defTabSz="457200" rtl="0" eaLnBrk="1" fontAlgn="base" hangingPunct="1">
              <a:spcBef>
                <a:spcPct val="0"/>
              </a:spcBef>
              <a:spcAft>
                <a:spcPct val="0"/>
              </a:spcAft>
              <a:defRPr sz="4000" b="1" i="0" kern="1200">
                <a:solidFill>
                  <a:schemeClr val="tx1"/>
                </a:solidFill>
                <a:latin typeface="Century Gothic"/>
                <a:ea typeface="ＭＳ Ｐゴシック" pitchFamily="-65" charset="-128"/>
                <a:cs typeface="Century Gothic"/>
              </a:defRPr>
            </a:lvl1pPr>
            <a:lvl2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2pPr>
            <a:lvl3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3pPr>
            <a:lvl4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4pPr>
            <a:lvl5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5pPr>
            <a:lvl6pPr marL="4572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6pPr>
            <a:lvl7pPr marL="9144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7pPr>
            <a:lvl8pPr marL="13716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8pPr>
            <a:lvl9pPr marL="18288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9pPr>
          </a:lstStyle>
          <a:p>
            <a:r>
              <a:rPr lang="sv-SE" sz="1800" b="0" dirty="0"/>
              <a:t>Ombyggnadssamordnare Bostaden</a:t>
            </a:r>
            <a:br>
              <a:rPr lang="sv-SE" sz="1800" b="0" dirty="0"/>
            </a:br>
            <a:r>
              <a:rPr lang="sv-SE" sz="1800" dirty="0"/>
              <a:t>Lars-Gunnar Lindh</a:t>
            </a:r>
          </a:p>
          <a:p>
            <a:r>
              <a:rPr lang="sv-SE" sz="1800" b="0" dirty="0"/>
              <a:t>Telefon: 090 – 17 75 10</a:t>
            </a:r>
          </a:p>
          <a:p>
            <a:r>
              <a:rPr lang="sv-SE" sz="1800" b="0" dirty="0"/>
              <a:t>Mejl: </a:t>
            </a:r>
            <a:r>
              <a:rPr lang="sv-SE" sz="1800" b="0" u="sng" dirty="0">
                <a:solidFill>
                  <a:schemeClr val="tx2">
                    <a:lumMod val="60000"/>
                    <a:lumOff val="40000"/>
                  </a:schemeClr>
                </a:solidFill>
              </a:rPr>
              <a:t>lars-gunnar.lindh@bostaden.umea.se</a:t>
            </a:r>
          </a:p>
          <a:p>
            <a:endParaRPr lang="sv-SE" sz="1800" b="0" dirty="0"/>
          </a:p>
          <a:p>
            <a:r>
              <a:rPr lang="sv-SE" sz="1800" b="0" dirty="0"/>
              <a:t>Byggprojektledare Bostaden</a:t>
            </a:r>
          </a:p>
          <a:p>
            <a:r>
              <a:rPr lang="sv-SE" sz="1800" dirty="0"/>
              <a:t>Andreas Bäckman</a:t>
            </a:r>
          </a:p>
          <a:p>
            <a:r>
              <a:rPr lang="sv-SE" sz="1800" b="0" dirty="0"/>
              <a:t>Telefon: 090-17 75 63</a:t>
            </a:r>
          </a:p>
          <a:p>
            <a:r>
              <a:rPr lang="sv-SE" sz="1800" b="0" dirty="0"/>
              <a:t>Mejl: </a:t>
            </a:r>
            <a:r>
              <a:rPr lang="sv-SE" sz="1800" b="0" u="sng" dirty="0">
                <a:solidFill>
                  <a:schemeClr val="tx2">
                    <a:lumMod val="60000"/>
                    <a:lumOff val="40000"/>
                  </a:schemeClr>
                </a:solidFill>
              </a:rPr>
              <a:t>andreas.backman@bostaden.umea.se</a:t>
            </a:r>
            <a:endParaRPr lang="sv-SE" sz="1800" b="0" dirty="0"/>
          </a:p>
          <a:p>
            <a:endParaRPr lang="sv-SE" sz="1800" b="0" dirty="0"/>
          </a:p>
          <a:p>
            <a:r>
              <a:rPr lang="sv-SE" sz="1800" b="0" dirty="0"/>
              <a:t>Kvartersvärd Bostaden</a:t>
            </a:r>
          </a:p>
          <a:p>
            <a:r>
              <a:rPr lang="sv-SE" sz="1800" dirty="0"/>
              <a:t>Emil Stangenberg</a:t>
            </a:r>
          </a:p>
          <a:p>
            <a:r>
              <a:rPr lang="sv-SE" sz="1800" b="0" dirty="0"/>
              <a:t>Telefon: 090 – 17 77 79</a:t>
            </a:r>
          </a:p>
          <a:p>
            <a:r>
              <a:rPr lang="sv-SE" sz="1800" b="0" dirty="0"/>
              <a:t>Mejl: </a:t>
            </a:r>
            <a:r>
              <a:rPr lang="sv-SE" sz="1800" b="0" u="sng" dirty="0">
                <a:solidFill>
                  <a:schemeClr val="tx2">
                    <a:lumMod val="60000"/>
                    <a:lumOff val="40000"/>
                  </a:schemeClr>
                </a:solidFill>
              </a:rPr>
              <a:t>emil.stangenberg@bostaden.umea.se</a:t>
            </a:r>
          </a:p>
          <a:p>
            <a:endParaRPr lang="sv-SE" sz="1800" b="0" dirty="0"/>
          </a:p>
          <a:p>
            <a:endParaRPr lang="sv-SE" sz="1800" b="0" dirty="0"/>
          </a:p>
          <a:p>
            <a:endParaRPr lang="sv-SE" sz="2400" b="0" dirty="0"/>
          </a:p>
        </p:txBody>
      </p:sp>
    </p:spTree>
    <p:extLst>
      <p:ext uri="{BB962C8B-B14F-4D97-AF65-F5344CB8AC3E}">
        <p14:creationId xmlns:p14="http://schemas.microsoft.com/office/powerpoint/2010/main" val="811948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ruta 4"/>
          <p:cNvSpPr txBox="1"/>
          <p:nvPr/>
        </p:nvSpPr>
        <p:spPr>
          <a:xfrm>
            <a:off x="539552" y="1124744"/>
            <a:ext cx="8352928" cy="923330"/>
          </a:xfrm>
          <a:prstGeom prst="rect">
            <a:avLst/>
          </a:prstGeom>
          <a:noFill/>
        </p:spPr>
        <p:txBody>
          <a:bodyPr wrap="square" rtlCol="0">
            <a:spAutoFit/>
          </a:bodyPr>
          <a:lstStyle/>
          <a:p>
            <a:r>
              <a:rPr lang="sv-SE" sz="5400" dirty="0">
                <a:latin typeface="Century Gothic" pitchFamily="34" charset="0"/>
              </a:rPr>
              <a:t>Tack för att du lyssnade!</a:t>
            </a:r>
          </a:p>
        </p:txBody>
      </p:sp>
      <p:sp>
        <p:nvSpPr>
          <p:cNvPr id="2" name="textruta 1">
            <a:extLst>
              <a:ext uri="{FF2B5EF4-FFF2-40B4-BE49-F238E27FC236}">
                <a16:creationId xmlns:a16="http://schemas.microsoft.com/office/drawing/2014/main" id="{AC9879B2-853C-CEEA-9D16-A4FA0A354148}"/>
              </a:ext>
            </a:extLst>
          </p:cNvPr>
          <p:cNvSpPr txBox="1"/>
          <p:nvPr/>
        </p:nvSpPr>
        <p:spPr>
          <a:xfrm>
            <a:off x="395536" y="2069281"/>
            <a:ext cx="3960440" cy="3108543"/>
          </a:xfrm>
          <a:prstGeom prst="rect">
            <a:avLst/>
          </a:prstGeom>
          <a:noFill/>
        </p:spPr>
        <p:txBody>
          <a:bodyPr wrap="square" rtlCol="0">
            <a:spAutoFit/>
          </a:bodyPr>
          <a:lstStyle/>
          <a:p>
            <a:r>
              <a:rPr lang="sv-SE" sz="2800" dirty="0">
                <a:latin typeface="Century Gothic" pitchFamily="34" charset="0"/>
              </a:rPr>
              <a:t>Med hopp om att renoveringen ska gå så smidigt som möjligt för er!</a:t>
            </a:r>
          </a:p>
          <a:p>
            <a:endParaRPr lang="sv-SE" sz="2800" dirty="0">
              <a:latin typeface="Century Gothic" pitchFamily="34" charset="0"/>
            </a:endParaRPr>
          </a:p>
          <a:p>
            <a:r>
              <a:rPr lang="sv-SE" sz="2800" dirty="0">
                <a:latin typeface="Century Gothic" pitchFamily="34" charset="0"/>
              </a:rPr>
              <a:t>Med vänlig hälsning</a:t>
            </a:r>
          </a:p>
          <a:p>
            <a:r>
              <a:rPr lang="sv-SE" sz="2800" dirty="0">
                <a:latin typeface="Century Gothic" pitchFamily="34" charset="0"/>
              </a:rPr>
              <a:t>Bostaden</a:t>
            </a:r>
          </a:p>
        </p:txBody>
      </p:sp>
    </p:spTree>
    <p:extLst>
      <p:ext uri="{BB962C8B-B14F-4D97-AF65-F5344CB8AC3E}">
        <p14:creationId xmlns:p14="http://schemas.microsoft.com/office/powerpoint/2010/main" val="169106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11560" y="188640"/>
            <a:ext cx="7772400" cy="1470025"/>
          </a:xfrm>
        </p:spPr>
        <p:txBody>
          <a:bodyPr/>
          <a:lstStyle/>
          <a:p>
            <a:r>
              <a:rPr lang="sv-SE" dirty="0"/>
              <a:t>Vi finns här idag</a:t>
            </a:r>
          </a:p>
        </p:txBody>
      </p:sp>
      <p:sp>
        <p:nvSpPr>
          <p:cNvPr id="3" name="Rubrik 1"/>
          <p:cNvSpPr txBox="1">
            <a:spLocks/>
          </p:cNvSpPr>
          <p:nvPr/>
        </p:nvSpPr>
        <p:spPr bwMode="auto">
          <a:xfrm>
            <a:off x="594866" y="1670943"/>
            <a:ext cx="7772400" cy="3918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defTabSz="457200" rtl="0" eaLnBrk="1" fontAlgn="base" hangingPunct="1">
              <a:spcBef>
                <a:spcPct val="0"/>
              </a:spcBef>
              <a:spcAft>
                <a:spcPct val="0"/>
              </a:spcAft>
              <a:defRPr sz="4000" b="1" i="0" kern="1200">
                <a:solidFill>
                  <a:schemeClr val="tx1"/>
                </a:solidFill>
                <a:latin typeface="Century Gothic"/>
                <a:ea typeface="ＭＳ Ｐゴシック" pitchFamily="-65" charset="-128"/>
                <a:cs typeface="Century Gothic"/>
              </a:defRPr>
            </a:lvl1pPr>
            <a:lvl2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2pPr>
            <a:lvl3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3pPr>
            <a:lvl4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4pPr>
            <a:lvl5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5pPr>
            <a:lvl6pPr marL="4572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6pPr>
            <a:lvl7pPr marL="9144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7pPr>
            <a:lvl8pPr marL="13716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8pPr>
            <a:lvl9pPr marL="18288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9pPr>
          </a:lstStyle>
          <a:p>
            <a:r>
              <a:rPr lang="sv-SE" sz="1800" dirty="0">
                <a:latin typeface="Century Gothic" panose="020B0502020202020204" pitchFamily="34" charset="0"/>
              </a:rPr>
              <a:t>Andreas Bäckman </a:t>
            </a:r>
            <a:r>
              <a:rPr lang="sv-SE" sz="1800" b="0">
                <a:latin typeface="Century Gothic" panose="020B0502020202020204" pitchFamily="34" charset="0"/>
              </a:rPr>
              <a:t>projektledare Bostaden</a:t>
            </a:r>
            <a:endParaRPr lang="sv-SE" sz="1800" b="0" dirty="0">
              <a:latin typeface="Century Gothic" panose="020B0502020202020204" pitchFamily="34" charset="0"/>
            </a:endParaRPr>
          </a:p>
          <a:p>
            <a:endParaRPr lang="sv-SE" sz="1800" b="0" dirty="0">
              <a:latin typeface="Century Gothic" panose="020B0502020202020204" pitchFamily="34" charset="0"/>
            </a:endParaRPr>
          </a:p>
          <a:p>
            <a:r>
              <a:rPr lang="sv-SE" sz="1800" dirty="0">
                <a:latin typeface="Century Gothic" panose="020B0502020202020204" pitchFamily="34" charset="0"/>
              </a:rPr>
              <a:t>Lars-Gunnar Lindh </a:t>
            </a:r>
            <a:r>
              <a:rPr lang="sv-SE" sz="1800" b="0" dirty="0">
                <a:latin typeface="Century Gothic" panose="020B0502020202020204" pitchFamily="34" charset="0"/>
              </a:rPr>
              <a:t>ombyggnadsammordnare Bostaden</a:t>
            </a:r>
          </a:p>
          <a:p>
            <a:endParaRPr lang="sv-SE" sz="1800" b="0" dirty="0">
              <a:latin typeface="Century Gothic" panose="020B0502020202020204" pitchFamily="34" charset="0"/>
            </a:endParaRPr>
          </a:p>
          <a:p>
            <a:r>
              <a:rPr lang="sv-SE" sz="1800" dirty="0">
                <a:latin typeface="Century Gothic" panose="020B0502020202020204" pitchFamily="34" charset="0"/>
              </a:rPr>
              <a:t>Björn Sundgren</a:t>
            </a:r>
            <a:r>
              <a:rPr lang="sv-SE" sz="1800" b="0" dirty="0">
                <a:latin typeface="Century Gothic" panose="020B0502020202020204" pitchFamily="34" charset="0"/>
              </a:rPr>
              <a:t> representant PEAB</a:t>
            </a:r>
          </a:p>
          <a:p>
            <a:endParaRPr lang="sv-SE" sz="2400" b="0" dirty="0">
              <a:latin typeface="Century Gothic" panose="020B0502020202020204" pitchFamily="34" charset="0"/>
            </a:endParaRPr>
          </a:p>
        </p:txBody>
      </p:sp>
    </p:spTree>
    <p:extLst>
      <p:ext uri="{BB962C8B-B14F-4D97-AF65-F5344CB8AC3E}">
        <p14:creationId xmlns:p14="http://schemas.microsoft.com/office/powerpoint/2010/main" val="2450258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6661" y="1700808"/>
            <a:ext cx="7772400" cy="648072"/>
          </a:xfrm>
        </p:spPr>
        <p:txBody>
          <a:bodyPr/>
          <a:lstStyle/>
          <a:p>
            <a:r>
              <a:rPr lang="sv-SE" dirty="0"/>
              <a:t>Totalentreprenad</a:t>
            </a:r>
          </a:p>
        </p:txBody>
      </p:sp>
      <p:sp>
        <p:nvSpPr>
          <p:cNvPr id="3" name="Platshållare för innehåll 2"/>
          <p:cNvSpPr>
            <a:spLocks noGrp="1"/>
          </p:cNvSpPr>
          <p:nvPr>
            <p:ph idx="1"/>
          </p:nvPr>
        </p:nvSpPr>
        <p:spPr>
          <a:xfrm>
            <a:off x="791549" y="2276872"/>
            <a:ext cx="7702624" cy="3615680"/>
          </a:xfrm>
        </p:spPr>
        <p:txBody>
          <a:bodyPr/>
          <a:lstStyle/>
          <a:p>
            <a:r>
              <a:rPr lang="sv-SE" sz="1800" dirty="0">
                <a:latin typeface="Century Gothic" panose="020B0502020202020204" pitchFamily="34" charset="0"/>
              </a:rPr>
              <a:t>PEAB – Totalentreprenör</a:t>
            </a:r>
          </a:p>
          <a:p>
            <a:pPr marL="0" indent="0">
              <a:buNone/>
            </a:pPr>
            <a:r>
              <a:rPr lang="sv-SE" sz="1800" dirty="0">
                <a:latin typeface="Century Gothic" panose="020B0502020202020204" pitchFamily="34" charset="0"/>
              </a:rPr>
              <a:t>	</a:t>
            </a:r>
            <a:r>
              <a:rPr lang="sv-SE" sz="1800" dirty="0">
                <a:latin typeface="Century Gothic" panose="020B0502020202020204" pitchFamily="34" charset="0"/>
                <a:sym typeface="Wingdings" panose="05000000000000000000" pitchFamily="2" charset="2"/>
              </a:rPr>
              <a:t> Platschef: Oscar Gustafsson</a:t>
            </a:r>
          </a:p>
          <a:p>
            <a:pPr marL="0" indent="0">
              <a:buNone/>
            </a:pPr>
            <a:r>
              <a:rPr lang="sv-SE" sz="1800" dirty="0">
                <a:latin typeface="Century Gothic" panose="020B0502020202020204" pitchFamily="34" charset="0"/>
                <a:sym typeface="Wingdings" panose="05000000000000000000" pitchFamily="2" charset="2"/>
              </a:rPr>
              <a:t>		 Arbetsledare: Björn Sundgren</a:t>
            </a:r>
          </a:p>
          <a:p>
            <a:pPr marL="0" indent="0">
              <a:buNone/>
            </a:pPr>
            <a:endParaRPr lang="sv-SE" sz="1800" dirty="0">
              <a:latin typeface="Century Gothic" panose="020B0502020202020204" pitchFamily="34" charset="0"/>
            </a:endParaRPr>
          </a:p>
          <a:p>
            <a:pPr marL="0" indent="0">
              <a:buNone/>
            </a:pPr>
            <a:r>
              <a:rPr lang="sv-SE" sz="1800" dirty="0">
                <a:latin typeface="Century Gothic" panose="020B0502020202020204" pitchFamily="34" charset="0"/>
              </a:rPr>
              <a:t>Underentreprenörer:</a:t>
            </a:r>
          </a:p>
          <a:p>
            <a:r>
              <a:rPr lang="sv-SE" sz="1800" dirty="0">
                <a:latin typeface="Century Gothic" panose="020B0502020202020204" pitchFamily="34" charset="0"/>
              </a:rPr>
              <a:t>: 		VS-entreprenör</a:t>
            </a:r>
          </a:p>
          <a:p>
            <a:r>
              <a:rPr lang="sv-SE" sz="1800" dirty="0">
                <a:latin typeface="Century Gothic" panose="020B0502020202020204" pitchFamily="34" charset="0"/>
              </a:rPr>
              <a:t>: 		El-entreprenör</a:t>
            </a:r>
          </a:p>
          <a:p>
            <a:r>
              <a:rPr lang="sv-SE" sz="1800" dirty="0">
                <a:latin typeface="Century Gothic" panose="020B0502020202020204" pitchFamily="34" charset="0"/>
              </a:rPr>
              <a:t>: 	Måleri-entreprenör</a:t>
            </a:r>
          </a:p>
          <a:p>
            <a:r>
              <a:rPr lang="sv-SE" sz="1800" dirty="0">
                <a:latin typeface="Century Gothic" panose="020B0502020202020204" pitchFamily="34" charset="0"/>
              </a:rPr>
              <a:t>: 	Golv-entreprenör</a:t>
            </a:r>
          </a:p>
          <a:p>
            <a:r>
              <a:rPr lang="sv-SE" sz="1800" dirty="0">
                <a:latin typeface="Century Gothic" panose="020B0502020202020204" pitchFamily="34" charset="0"/>
              </a:rPr>
              <a:t>:		Fuktmätning</a:t>
            </a:r>
          </a:p>
          <a:p>
            <a:r>
              <a:rPr lang="sv-SE" sz="1800" dirty="0">
                <a:latin typeface="Century Gothic" panose="020B0502020202020204" pitchFamily="34" charset="0"/>
              </a:rPr>
              <a:t>:	</a:t>
            </a:r>
            <a:r>
              <a:rPr lang="sv-SE" sz="1800">
                <a:latin typeface="Century Gothic" panose="020B0502020202020204" pitchFamily="34" charset="0"/>
              </a:rPr>
              <a:t>	Ventilation</a:t>
            </a:r>
            <a:endParaRPr lang="sv-SE" sz="1800" dirty="0">
              <a:latin typeface="Century Gothic" panose="020B0502020202020204" pitchFamily="34" charset="0"/>
            </a:endParaRPr>
          </a:p>
          <a:p>
            <a:endParaRPr lang="sv-SE" dirty="0">
              <a:latin typeface="Century Gothic" panose="020B0502020202020204" pitchFamily="34" charset="0"/>
            </a:endParaRPr>
          </a:p>
        </p:txBody>
      </p:sp>
    </p:spTree>
    <p:extLst>
      <p:ext uri="{BB962C8B-B14F-4D97-AF65-F5344CB8AC3E}">
        <p14:creationId xmlns:p14="http://schemas.microsoft.com/office/powerpoint/2010/main" val="81452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263F28-3BDD-B831-7DF3-944DA71BEE88}"/>
              </a:ext>
            </a:extLst>
          </p:cNvPr>
          <p:cNvSpPr>
            <a:spLocks noGrp="1"/>
          </p:cNvSpPr>
          <p:nvPr>
            <p:ph type="title"/>
          </p:nvPr>
        </p:nvSpPr>
        <p:spPr/>
        <p:txBody>
          <a:bodyPr/>
          <a:lstStyle/>
          <a:p>
            <a:r>
              <a:rPr lang="sv-SE" dirty="0"/>
              <a:t>Vilka rum berörs av renoveringen</a:t>
            </a:r>
          </a:p>
        </p:txBody>
      </p:sp>
      <p:sp>
        <p:nvSpPr>
          <p:cNvPr id="3" name="Platshållare för innehåll 2">
            <a:extLst>
              <a:ext uri="{FF2B5EF4-FFF2-40B4-BE49-F238E27FC236}">
                <a16:creationId xmlns:a16="http://schemas.microsoft.com/office/drawing/2014/main" id="{779A3E1E-C8CC-0C84-61D3-8A8A3540E0CE}"/>
              </a:ext>
            </a:extLst>
          </p:cNvPr>
          <p:cNvSpPr>
            <a:spLocks noGrp="1"/>
          </p:cNvSpPr>
          <p:nvPr>
            <p:ph idx="1"/>
          </p:nvPr>
        </p:nvSpPr>
        <p:spPr/>
        <p:txBody>
          <a:bodyPr/>
          <a:lstStyle/>
          <a:p>
            <a:r>
              <a:rPr lang="sv-SE" dirty="0"/>
              <a:t>Dusch/Badrum</a:t>
            </a:r>
          </a:p>
          <a:p>
            <a:r>
              <a:rPr lang="sv-SE" dirty="0"/>
              <a:t>Tvättstugor</a:t>
            </a:r>
          </a:p>
          <a:p>
            <a:r>
              <a:rPr lang="sv-SE" dirty="0"/>
              <a:t>WC</a:t>
            </a:r>
          </a:p>
        </p:txBody>
      </p:sp>
    </p:spTree>
    <p:extLst>
      <p:ext uri="{BB962C8B-B14F-4D97-AF65-F5344CB8AC3E}">
        <p14:creationId xmlns:p14="http://schemas.microsoft.com/office/powerpoint/2010/main" val="273297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476672"/>
            <a:ext cx="7772400" cy="1143000"/>
          </a:xfrm>
        </p:spPr>
        <p:txBody>
          <a:bodyPr/>
          <a:lstStyle/>
          <a:p>
            <a:r>
              <a:rPr lang="sv-SE" dirty="0"/>
              <a:t>Byggåtgärder</a:t>
            </a:r>
          </a:p>
        </p:txBody>
      </p:sp>
      <p:sp>
        <p:nvSpPr>
          <p:cNvPr id="3" name="Platshållare för innehåll 2"/>
          <p:cNvSpPr>
            <a:spLocks noGrp="1"/>
          </p:cNvSpPr>
          <p:nvPr>
            <p:ph idx="1"/>
          </p:nvPr>
        </p:nvSpPr>
        <p:spPr>
          <a:xfrm>
            <a:off x="683568" y="1619672"/>
            <a:ext cx="7772400" cy="3992562"/>
          </a:xfrm>
        </p:spPr>
        <p:txBody>
          <a:bodyPr/>
          <a:lstStyle/>
          <a:p>
            <a:r>
              <a:rPr lang="sv-SE" sz="1800" dirty="0">
                <a:latin typeface="Century Gothic" panose="020B0502020202020204" pitchFamily="34" charset="0"/>
              </a:rPr>
              <a:t>Ytskikt på väggar och golv rivs och ersätts med – plastmatta på golv, väggmatta vid dusch och badkar. Resterande del av väggar blir målad väv. </a:t>
            </a:r>
          </a:p>
          <a:p>
            <a:pPr marL="0" indent="0">
              <a:buNone/>
            </a:pPr>
            <a:r>
              <a:rPr lang="sv-SE" sz="1800" dirty="0">
                <a:latin typeface="Century Gothic" panose="020B0502020202020204" pitchFamily="34" charset="0"/>
              </a:rPr>
              <a:t>	-</a:t>
            </a:r>
            <a:r>
              <a:rPr lang="sv-SE" sz="1800" i="1" dirty="0">
                <a:latin typeface="Times New Roman" panose="02020603050405020304" pitchFamily="18" charset="0"/>
                <a:cs typeface="Times New Roman" panose="02020603050405020304" pitchFamily="18" charset="0"/>
              </a:rPr>
              <a:t>Det kommer att tas fram 3 </a:t>
            </a:r>
            <a:r>
              <a:rPr lang="sv-SE" sz="1800" i="1" dirty="0" err="1">
                <a:latin typeface="Times New Roman" panose="02020603050405020304" pitchFamily="18" charset="0"/>
                <a:cs typeface="Times New Roman" panose="02020603050405020304" pitchFamily="18" charset="0"/>
              </a:rPr>
              <a:t>st</a:t>
            </a:r>
            <a:r>
              <a:rPr lang="sv-SE" sz="1800" i="1" dirty="0">
                <a:latin typeface="Times New Roman" panose="02020603050405020304" pitchFamily="18" charset="0"/>
                <a:cs typeface="Times New Roman" panose="02020603050405020304" pitchFamily="18" charset="0"/>
              </a:rPr>
              <a:t> alternativ på golvmatta och väggmatta som ni 	hyresgäster har att välja på. (Den golvmatta som väljs till badrum, läggs 	också i tvättstuga och WC). Vill ni inte välja så </a:t>
            </a:r>
            <a:r>
              <a:rPr lang="sv-SE" sz="1800" i="1">
                <a:latin typeface="Times New Roman" panose="02020603050405020304" pitchFamily="18" charset="0"/>
                <a:cs typeface="Times New Roman" panose="02020603050405020304" pitchFamily="18" charset="0"/>
              </a:rPr>
              <a:t>väljer Bostaden</a:t>
            </a:r>
            <a:r>
              <a:rPr lang="sv-SE" sz="1800" i="1" dirty="0">
                <a:latin typeface="Times New Roman" panose="02020603050405020304" pitchFamily="18" charset="0"/>
                <a:cs typeface="Times New Roman" panose="02020603050405020304" pitchFamily="18" charset="0"/>
              </a:rPr>
              <a:t>.</a:t>
            </a:r>
          </a:p>
          <a:p>
            <a:pPr marL="0" indent="0">
              <a:buNone/>
            </a:pPr>
            <a:r>
              <a:rPr lang="sv-SE" sz="1800" i="1" dirty="0">
                <a:latin typeface="Times New Roman" panose="02020603050405020304" pitchFamily="18" charset="0"/>
                <a:cs typeface="Times New Roman" panose="02020603050405020304" pitchFamily="18" charset="0"/>
              </a:rPr>
              <a:t>	-Ni som har badkar kommer att få välja om ni vill ha dusch eller att erat 	badkar återmonteras, dock ej badrumstyp B2 där behålls badkar.</a:t>
            </a:r>
          </a:p>
          <a:p>
            <a:endParaRPr lang="sv-SE" sz="1800" dirty="0">
              <a:latin typeface="Century Gothic" panose="020B0502020202020204" pitchFamily="34" charset="0"/>
            </a:endParaRPr>
          </a:p>
          <a:p>
            <a:pPr lvl="0"/>
            <a:r>
              <a:rPr lang="sv-SE" sz="1800" dirty="0">
                <a:latin typeface="Century Gothic" panose="020B0502020202020204" pitchFamily="34" charset="0"/>
              </a:rPr>
              <a:t>Nytt </a:t>
            </a:r>
            <a:r>
              <a:rPr lang="sv-SE" sz="1800" dirty="0" err="1">
                <a:latin typeface="Century Gothic" panose="020B0502020202020204" pitchFamily="34" charset="0"/>
              </a:rPr>
              <a:t>badrumskåp</a:t>
            </a:r>
            <a:r>
              <a:rPr lang="sv-SE" sz="1800" dirty="0">
                <a:latin typeface="Century Gothic" panose="020B0502020202020204" pitchFamily="34" charset="0"/>
              </a:rPr>
              <a:t> monteras ovanför tvättställ</a:t>
            </a:r>
          </a:p>
          <a:p>
            <a:pPr lvl="0"/>
            <a:r>
              <a:rPr lang="sv-SE" sz="1800" dirty="0">
                <a:latin typeface="Century Gothic" panose="020B0502020202020204" pitchFamily="34" charset="0"/>
              </a:rPr>
              <a:t>Krokar, toalettpappershållare och duschdraperistång byts ut.</a:t>
            </a:r>
          </a:p>
          <a:p>
            <a:pPr lvl="0"/>
            <a:r>
              <a:rPr lang="sv-SE" sz="1800" dirty="0">
                <a:latin typeface="Century Gothic" panose="020B0502020202020204" pitchFamily="34" charset="0"/>
              </a:rPr>
              <a:t>Nya dörrar sätts in.</a:t>
            </a:r>
          </a:p>
          <a:p>
            <a:pPr marL="0" lvl="0" indent="0">
              <a:buNone/>
            </a:pPr>
            <a:endParaRPr lang="sv-SE" sz="1800" dirty="0">
              <a:latin typeface="Century Gothic" panose="020B0502020202020204" pitchFamily="34" charset="0"/>
            </a:endParaRPr>
          </a:p>
          <a:p>
            <a:pPr marL="0" lvl="0" indent="0">
              <a:buNone/>
            </a:pPr>
            <a:endParaRPr lang="sv-SE" sz="1800" dirty="0">
              <a:latin typeface="Century Gothic" panose="020B0502020202020204" pitchFamily="34" charset="0"/>
            </a:endParaRPr>
          </a:p>
          <a:p>
            <a:pPr marL="0" indent="0">
              <a:buNone/>
            </a:pPr>
            <a:endParaRPr lang="sv-SE" dirty="0"/>
          </a:p>
          <a:p>
            <a:pPr>
              <a:buFont typeface="Arial" panose="020B0604020202020204" pitchFamily="34" charset="0"/>
              <a:buChar char="•"/>
            </a:pPr>
            <a:endParaRPr lang="sv-SE" dirty="0"/>
          </a:p>
          <a:p>
            <a:pPr>
              <a:buFont typeface="Arial" panose="020B0604020202020204" pitchFamily="34" charset="0"/>
              <a:buChar char="•"/>
            </a:pPr>
            <a:endParaRPr lang="sv-SE" dirty="0"/>
          </a:p>
          <a:p>
            <a:pPr>
              <a:buFont typeface="Arial" panose="020B0604020202020204" pitchFamily="34" charset="0"/>
              <a:buChar char="•"/>
            </a:pPr>
            <a:endParaRPr lang="sv-SE" dirty="0"/>
          </a:p>
          <a:p>
            <a:pPr marL="0" indent="0">
              <a:buNone/>
            </a:pPr>
            <a:endParaRPr lang="sv-SE" dirty="0"/>
          </a:p>
        </p:txBody>
      </p:sp>
    </p:spTree>
    <p:extLst>
      <p:ext uri="{BB962C8B-B14F-4D97-AF65-F5344CB8AC3E}">
        <p14:creationId xmlns:p14="http://schemas.microsoft.com/office/powerpoint/2010/main" val="235497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Generella EL-åtgärder</a:t>
            </a:r>
          </a:p>
        </p:txBody>
      </p:sp>
      <p:sp>
        <p:nvSpPr>
          <p:cNvPr id="3" name="Platshållare för innehåll 2"/>
          <p:cNvSpPr>
            <a:spLocks noGrp="1"/>
          </p:cNvSpPr>
          <p:nvPr>
            <p:ph idx="1"/>
          </p:nvPr>
        </p:nvSpPr>
        <p:spPr>
          <a:xfrm>
            <a:off x="683568" y="1916832"/>
            <a:ext cx="7772400" cy="3992562"/>
          </a:xfrm>
        </p:spPr>
        <p:txBody>
          <a:bodyPr/>
          <a:lstStyle/>
          <a:p>
            <a:pPr>
              <a:buFont typeface="Arial" panose="020B0604020202020204" pitchFamily="34" charset="0"/>
              <a:buChar char="•"/>
            </a:pPr>
            <a:r>
              <a:rPr lang="sv-SE" sz="1800" dirty="0">
                <a:latin typeface="Century Gothic" panose="020B0502020202020204" pitchFamily="34" charset="0"/>
              </a:rPr>
              <a:t>Nya brytare med uttag</a:t>
            </a:r>
          </a:p>
          <a:p>
            <a:pPr>
              <a:buFont typeface="Arial" panose="020B0604020202020204" pitchFamily="34" charset="0"/>
              <a:buChar char="•"/>
            </a:pPr>
            <a:r>
              <a:rPr lang="sv-SE" sz="1800" dirty="0">
                <a:latin typeface="Century Gothic" panose="020B0502020202020204" pitchFamily="34" charset="0"/>
              </a:rPr>
              <a:t>Ny led-armaturer i tak </a:t>
            </a:r>
          </a:p>
          <a:p>
            <a:pPr>
              <a:buFont typeface="Arial" panose="020B0604020202020204" pitchFamily="34" charset="0"/>
              <a:buChar char="•"/>
            </a:pPr>
            <a:r>
              <a:rPr lang="sv-SE" sz="1800" dirty="0">
                <a:latin typeface="Century Gothic" panose="020B0502020202020204" pitchFamily="34" charset="0"/>
              </a:rPr>
              <a:t>LED-belysning i badrumsskåp</a:t>
            </a:r>
          </a:p>
          <a:p>
            <a:pPr>
              <a:buFont typeface="Arial" panose="020B0604020202020204" pitchFamily="34" charset="0"/>
              <a:buChar char="•"/>
            </a:pPr>
            <a:r>
              <a:rPr lang="sv-SE" sz="1800" dirty="0">
                <a:latin typeface="Century Gothic" panose="020B0502020202020204" pitchFamily="34" charset="0"/>
              </a:rPr>
              <a:t>Jordfelsbrytare monteras i lägenheten </a:t>
            </a:r>
            <a:endParaRPr lang="sv-SE" dirty="0"/>
          </a:p>
          <a:p>
            <a:pPr>
              <a:buFont typeface="Arial" panose="020B0604020202020204" pitchFamily="34" charset="0"/>
              <a:buChar char="•"/>
            </a:pPr>
            <a:endParaRPr lang="sv-SE" dirty="0"/>
          </a:p>
          <a:p>
            <a:pPr>
              <a:buFont typeface="Arial" panose="020B0604020202020204" pitchFamily="34" charset="0"/>
              <a:buChar char="•"/>
            </a:pPr>
            <a:endParaRPr lang="sv-SE" dirty="0"/>
          </a:p>
          <a:p>
            <a:pPr marL="0" indent="0">
              <a:buNone/>
            </a:pPr>
            <a:endParaRPr lang="sv-SE" dirty="0"/>
          </a:p>
        </p:txBody>
      </p:sp>
    </p:spTree>
    <p:extLst>
      <p:ext uri="{BB962C8B-B14F-4D97-AF65-F5344CB8AC3E}">
        <p14:creationId xmlns:p14="http://schemas.microsoft.com/office/powerpoint/2010/main" val="47238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692696"/>
            <a:ext cx="7772400" cy="864096"/>
          </a:xfrm>
        </p:spPr>
        <p:txBody>
          <a:bodyPr/>
          <a:lstStyle/>
          <a:p>
            <a:r>
              <a:rPr lang="sv-SE" dirty="0"/>
              <a:t>Generella VS-åtgärder</a:t>
            </a:r>
          </a:p>
        </p:txBody>
      </p:sp>
      <p:sp>
        <p:nvSpPr>
          <p:cNvPr id="3" name="Platshållare för innehåll 2"/>
          <p:cNvSpPr>
            <a:spLocks noGrp="1"/>
          </p:cNvSpPr>
          <p:nvPr>
            <p:ph idx="1"/>
          </p:nvPr>
        </p:nvSpPr>
        <p:spPr>
          <a:xfrm>
            <a:off x="683568" y="1412776"/>
            <a:ext cx="7772400" cy="4608512"/>
          </a:xfrm>
        </p:spPr>
        <p:txBody>
          <a:bodyPr/>
          <a:lstStyle/>
          <a:p>
            <a:pPr>
              <a:buFont typeface="Arial" panose="020B0604020202020204" pitchFamily="34" charset="0"/>
              <a:buChar char="•"/>
            </a:pPr>
            <a:r>
              <a:rPr lang="sv-SE" sz="1800" dirty="0">
                <a:latin typeface="Century Gothic" panose="020B0502020202020204" pitchFamily="34" charset="0"/>
              </a:rPr>
              <a:t>Alla golvbrunnar byts ut och golvbrunn i nuvarande badkarsplats anpassas till duschplats. </a:t>
            </a:r>
          </a:p>
          <a:p>
            <a:pPr>
              <a:buFont typeface="Arial" panose="020B0604020202020204" pitchFamily="34" charset="0"/>
              <a:buChar char="•"/>
            </a:pPr>
            <a:endParaRPr lang="sv-SE" sz="1100" dirty="0">
              <a:latin typeface="Century Gothic" panose="020B0502020202020204" pitchFamily="34" charset="0"/>
            </a:endParaRPr>
          </a:p>
          <a:p>
            <a:pPr>
              <a:buFont typeface="Arial" panose="020B0604020202020204" pitchFamily="34" charset="0"/>
              <a:buChar char="•"/>
            </a:pPr>
            <a:r>
              <a:rPr lang="sv-SE" sz="1800" dirty="0">
                <a:latin typeface="Century Gothic" panose="020B0502020202020204" pitchFamily="34" charset="0"/>
              </a:rPr>
              <a:t>Nya rör för tillkommande vatten dras med synliga ledningar på väggarna i badrummen</a:t>
            </a:r>
            <a:endParaRPr lang="sv-SE" sz="1100" dirty="0">
              <a:latin typeface="Century Gothic" panose="020B0502020202020204" pitchFamily="34" charset="0"/>
            </a:endParaRPr>
          </a:p>
          <a:p>
            <a:pPr>
              <a:buFont typeface="Arial" panose="020B0604020202020204" pitchFamily="34" charset="0"/>
              <a:buChar char="•"/>
            </a:pPr>
            <a:r>
              <a:rPr lang="sv-SE" sz="1800" dirty="0">
                <a:latin typeface="Century Gothic" panose="020B0502020202020204" pitchFamily="34" charset="0"/>
              </a:rPr>
              <a:t>Kök vattensäkras</a:t>
            </a:r>
          </a:p>
          <a:p>
            <a:pPr>
              <a:buFont typeface="Arial" panose="020B0604020202020204" pitchFamily="34" charset="0"/>
              <a:buChar char="•"/>
            </a:pPr>
            <a:endParaRPr lang="sv-SE" sz="1100" dirty="0">
              <a:latin typeface="Century Gothic" panose="020B0502020202020204" pitchFamily="34" charset="0"/>
            </a:endParaRPr>
          </a:p>
          <a:p>
            <a:pPr>
              <a:buFont typeface="Arial" panose="020B0604020202020204" pitchFamily="34" charset="0"/>
              <a:buChar char="•"/>
            </a:pPr>
            <a:r>
              <a:rPr lang="sv-SE" sz="1800" dirty="0">
                <a:latin typeface="Century Gothic" panose="020B0502020202020204" pitchFamily="34" charset="0"/>
              </a:rPr>
              <a:t>Vi spolar, rensar och filmar avlopp i hela fastigheten.</a:t>
            </a:r>
          </a:p>
          <a:p>
            <a:pPr>
              <a:buFont typeface="Arial" panose="020B0604020202020204" pitchFamily="34" charset="0"/>
              <a:buChar char="•"/>
            </a:pPr>
            <a:endParaRPr lang="sv-SE" sz="1100" dirty="0">
              <a:latin typeface="Century Gothic" panose="020B0502020202020204" pitchFamily="34" charset="0"/>
            </a:endParaRPr>
          </a:p>
          <a:p>
            <a:pPr>
              <a:buFont typeface="Arial" panose="020B0604020202020204" pitchFamily="34" charset="0"/>
              <a:buChar char="•"/>
            </a:pPr>
            <a:r>
              <a:rPr lang="sv-SE" sz="1800" dirty="0">
                <a:latin typeface="Century Gothic" panose="020B0502020202020204" pitchFamily="34" charset="0"/>
              </a:rPr>
              <a:t>Ny WC-stol, handfat, blandare, duschdraperistång, tvättmaskin </a:t>
            </a:r>
            <a:r>
              <a:rPr lang="sv-SE" sz="1800" i="1" dirty="0">
                <a:latin typeface="Century Gothic" panose="020B0502020202020204" pitchFamily="34" charset="0"/>
              </a:rPr>
              <a:t>(</a:t>
            </a:r>
            <a:r>
              <a:rPr lang="sv-SE" sz="1600" i="1" dirty="0">
                <a:latin typeface="Century Gothic" panose="020B0502020202020204" pitchFamily="34" charset="0"/>
              </a:rPr>
              <a:t>Om de är äldre än 5 år)</a:t>
            </a:r>
          </a:p>
          <a:p>
            <a:pPr>
              <a:buFont typeface="Arial" panose="020B0604020202020204" pitchFamily="34" charset="0"/>
              <a:buChar char="•"/>
            </a:pPr>
            <a:r>
              <a:rPr lang="sv-SE" sz="1800" dirty="0">
                <a:latin typeface="Century Gothic" panose="020B0502020202020204" pitchFamily="34" charset="0"/>
              </a:rPr>
              <a:t>Hyresgästen väljer om de behåller sitt badkar eller inte. Gäller B1:orna, B2:orna behåller badkar.</a:t>
            </a:r>
          </a:p>
          <a:p>
            <a:pPr marL="0" indent="0">
              <a:buNone/>
            </a:pPr>
            <a:endParaRPr lang="sv-SE" sz="1800" dirty="0">
              <a:latin typeface="Century Gothic" panose="020B0502020202020204" pitchFamily="34" charset="0"/>
            </a:endParaRPr>
          </a:p>
          <a:p>
            <a:pPr marL="0" indent="0">
              <a:buNone/>
            </a:pPr>
            <a:endParaRPr lang="sv-SE" dirty="0"/>
          </a:p>
          <a:p>
            <a:pPr>
              <a:buFont typeface="Arial" panose="020B0604020202020204" pitchFamily="34" charset="0"/>
              <a:buChar char="•"/>
            </a:pPr>
            <a:endParaRPr lang="sv-SE" dirty="0"/>
          </a:p>
          <a:p>
            <a:pPr>
              <a:buFont typeface="Arial" panose="020B0604020202020204" pitchFamily="34" charset="0"/>
              <a:buChar char="•"/>
            </a:pPr>
            <a:endParaRPr lang="sv-SE" dirty="0"/>
          </a:p>
          <a:p>
            <a:pPr>
              <a:buFont typeface="Arial" panose="020B0604020202020204" pitchFamily="34" charset="0"/>
              <a:buChar char="•"/>
            </a:pPr>
            <a:endParaRPr lang="sv-SE" dirty="0"/>
          </a:p>
          <a:p>
            <a:pPr marL="0" indent="0">
              <a:buNone/>
            </a:pPr>
            <a:endParaRPr lang="sv-SE" dirty="0"/>
          </a:p>
        </p:txBody>
      </p:sp>
    </p:spTree>
    <p:extLst>
      <p:ext uri="{BB962C8B-B14F-4D97-AF65-F5344CB8AC3E}">
        <p14:creationId xmlns:p14="http://schemas.microsoft.com/office/powerpoint/2010/main" val="888439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75656" y="0"/>
            <a:ext cx="4606280" cy="1143000"/>
          </a:xfrm>
        </p:spPr>
        <p:txBody>
          <a:bodyPr/>
          <a:lstStyle/>
          <a:p>
            <a:r>
              <a:rPr lang="sv-SE" dirty="0"/>
              <a:t>Vattensäkring av kök</a:t>
            </a:r>
          </a:p>
        </p:txBody>
      </p:sp>
      <p:pic>
        <p:nvPicPr>
          <p:cNvPr id="3" name="Bildobjekt 1">
            <a:extLst>
              <a:ext uri="{FF2B5EF4-FFF2-40B4-BE49-F238E27FC236}">
                <a16:creationId xmlns:a16="http://schemas.microsoft.com/office/drawing/2014/main" id="{A8C3C8D1-2943-5E34-714C-D8CF096165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321"/>
          <a:stretch/>
        </p:blipFill>
        <p:spPr bwMode="auto">
          <a:xfrm>
            <a:off x="1475656" y="1005558"/>
            <a:ext cx="4392488" cy="484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485808"/>
      </p:ext>
    </p:extLst>
  </p:cSld>
  <p:clrMapOvr>
    <a:masterClrMapping/>
  </p:clrMapOvr>
</p:sld>
</file>

<file path=ppt/theme/theme1.xml><?xml version="1.0" encoding="utf-8"?>
<a:theme xmlns:a="http://schemas.openxmlformats.org/drawingml/2006/main" name="Bostaden powerpointm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147d6ef-011b-4a01-92f6-e4183ccbc47a}" enabled="0" method="" siteId="{0147d6ef-011b-4a01-92f6-e4183ccbc47a}" removed="1"/>
</clbl:labelList>
</file>

<file path=docProps/app.xml><?xml version="1.0" encoding="utf-8"?>
<Properties xmlns="http://schemas.openxmlformats.org/officeDocument/2006/extended-properties" xmlns:vt="http://schemas.openxmlformats.org/officeDocument/2006/docPropsVTypes">
  <TotalTime>31093</TotalTime>
  <Words>959</Words>
  <Application>Microsoft Office PowerPoint</Application>
  <PresentationFormat>Bildspel på skärmen (4:3)</PresentationFormat>
  <Paragraphs>183</Paragraphs>
  <Slides>27</Slides>
  <Notes>16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27</vt:i4>
      </vt:variant>
    </vt:vector>
  </HeadingPairs>
  <TitlesOfParts>
    <vt:vector size="33" baseType="lpstr">
      <vt:lpstr>Arial</vt:lpstr>
      <vt:lpstr>Calibri</vt:lpstr>
      <vt:lpstr>Century Gothic</vt:lpstr>
      <vt:lpstr>Century Gothic Bold</vt:lpstr>
      <vt:lpstr>Times New Roman</vt:lpstr>
      <vt:lpstr>Bostaden powerpointmall</vt:lpstr>
      <vt:lpstr>PowerPoint-presentation</vt:lpstr>
      <vt:lpstr>Dagordning</vt:lpstr>
      <vt:lpstr>Vi finns här idag</vt:lpstr>
      <vt:lpstr>Totalentreprenad</vt:lpstr>
      <vt:lpstr>Vilka rum berörs av renoveringen</vt:lpstr>
      <vt:lpstr>Byggåtgärder</vt:lpstr>
      <vt:lpstr>Generella EL-åtgärder</vt:lpstr>
      <vt:lpstr>Generella VS-åtgärder</vt:lpstr>
      <vt:lpstr>Vattensäkring av kök</vt:lpstr>
      <vt:lpstr>Plan förändringar i vissa badrumstyper</vt:lpstr>
      <vt:lpstr>Typ: B1</vt:lpstr>
      <vt:lpstr>Typ: B2</vt:lpstr>
      <vt:lpstr>Typ: T1 &amp; T2</vt:lpstr>
      <vt:lpstr>Typ: WC2</vt:lpstr>
      <vt:lpstr>Resultat efter renoveringen</vt:lpstr>
      <vt:lpstr>APD-plan för Röbäck 30-81</vt:lpstr>
      <vt:lpstr>Tidplan för renoveringarna</vt:lpstr>
      <vt:lpstr>PowerPoint-presentation</vt:lpstr>
      <vt:lpstr>Arbetsmoment per badrumstyp</vt:lpstr>
      <vt:lpstr>Vad kommer dessa renoveringsåtgärder att innebära för dig som hyresgäst? </vt:lpstr>
      <vt:lpstr>Forts.. innebörd renoveringsåtgärder</vt:lpstr>
      <vt:lpstr>Hur ska jag plocka undan? </vt:lpstr>
      <vt:lpstr>Hyresreduktion under renovering</vt:lpstr>
      <vt:lpstr>Huvudnyckel</vt:lpstr>
      <vt:lpstr>PowerPoint-presentation</vt:lpstr>
      <vt:lpstr>Information och kontakt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Tranbärsvägen 2-4 &amp; 8-12</dc:title>
  <dc:creator>Ida Westin</dc:creator>
  <cp:lastModifiedBy>Andreas Bäckman</cp:lastModifiedBy>
  <cp:revision>553</cp:revision>
  <cp:lastPrinted>2018-09-05T05:51:18Z</cp:lastPrinted>
  <dcterms:created xsi:type="dcterms:W3CDTF">2011-12-22T14:55:25Z</dcterms:created>
  <dcterms:modified xsi:type="dcterms:W3CDTF">2025-04-16T06:54:39Z</dcterms:modified>
</cp:coreProperties>
</file>