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03" r:id="rId2"/>
    <p:sldId id="333" r:id="rId3"/>
    <p:sldId id="391" r:id="rId4"/>
    <p:sldId id="399" r:id="rId5"/>
    <p:sldId id="390" r:id="rId6"/>
    <p:sldId id="394" r:id="rId7"/>
    <p:sldId id="404" r:id="rId8"/>
    <p:sldId id="395" r:id="rId9"/>
    <p:sldId id="406" r:id="rId10"/>
    <p:sldId id="407" r:id="rId11"/>
    <p:sldId id="405" r:id="rId12"/>
    <p:sldId id="396" r:id="rId13"/>
    <p:sldId id="409" r:id="rId14"/>
    <p:sldId id="397" r:id="rId15"/>
    <p:sldId id="398" r:id="rId16"/>
    <p:sldId id="308" r:id="rId17"/>
    <p:sldId id="381" r:id="rId18"/>
    <p:sldId id="408" r:id="rId19"/>
    <p:sldId id="375" r:id="rId20"/>
    <p:sldId id="374" r:id="rId21"/>
    <p:sldId id="332" r:id="rId22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D743E9-13E8-96D0-6906-055CA4DEA1A6}" name="Lars-Gunnar Lindh" initials="LGL" userId="S::lars-gunnar.lindh@bostaden.umea.se::7d4ed8d2-cf4a-4520-b0ba-2326974b290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erese Johansson" initials="TEJ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A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B1032C-EA38-4F05-BA0D-38AFFFC7BED3}" styleName="Ljust format 3 - Dekorfär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143" autoAdjust="0"/>
  </p:normalViewPr>
  <p:slideViewPr>
    <p:cSldViewPr>
      <p:cViewPr varScale="1">
        <p:scale>
          <a:sx n="127" d="100"/>
          <a:sy n="127" d="100"/>
        </p:scale>
        <p:origin x="114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AE9DF-5E28-4BDF-B8DD-0D625042C4EB}" type="datetimeFigureOut">
              <a:rPr lang="sv-SE" smtClean="0"/>
              <a:t>2024-02-09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C8B4B-7B38-4FDF-B370-F9497417C7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2797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FA78-4413-4AD0-9A4A-B394D623D054}" type="datetimeFigureOut">
              <a:rPr lang="sv-SE" smtClean="0"/>
              <a:t>2024-02-09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A9A0C-2252-4C26-99E6-39BEC5E2C0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87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260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7965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1061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Ljudinventering</a:t>
            </a:r>
          </a:p>
          <a:p>
            <a:r>
              <a:rPr lang="sv-SE" dirty="0"/>
              <a:t>Ambitionen</a:t>
            </a:r>
            <a:r>
              <a:rPr lang="sv-SE" baseline="0" dirty="0"/>
              <a:t> är så här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1499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673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1893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8200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74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58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Presentation</a:t>
            </a:r>
            <a:r>
              <a:rPr lang="sv-SE" dirty="0"/>
              <a:t>  /// Nils-Eric 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FDE48-3B77-4045-9295-09E23BB2F2CE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830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5783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26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160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597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2372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29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liken rgb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457200"/>
            <a:ext cx="17748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 i="0">
                <a:latin typeface="Century Gothic"/>
                <a:cs typeface="Century Gothic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446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69F25D9E-89E3-2B4C-90D9-39AA5B1517A7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2024-02-09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396C57C5-AE09-5741-A8D8-2EF7345E9568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4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F4034EE8-25A0-B741-8527-52236FB90DC5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2024-02-09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706B0AFC-F563-644E-9E93-2AEB03BEC25A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0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40D6E358-3BDF-1F46-96B7-6FC7397CFA84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2024-02-09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1C09871A-0617-F044-AF7F-992DD1D19B46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9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6372CA45-6C9B-464A-BCAB-1AE65486FEC6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2024-02-09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D9B12998-62FE-854C-A841-1230BC6FB0EE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8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AC237074-4E7C-CC49-BA67-3990CB262569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2024-02-09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01DC2CCE-C257-C441-ABB3-3A1F7098D0E7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0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20F5F55D-AC3E-8B49-992C-74BC30556361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2024-02-09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CB55FDDC-DA22-884C-BB30-DF5B0D7170DE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6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03C67AB8-352B-8140-9A30-E3531C6D8F66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2024-02-09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FF903D48-39D2-D143-B6EF-8834752A4C88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8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C0B763F2-899F-9349-AB86-FA2BC7752386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2024-02-09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1DF2018E-DBBC-504B-A7D8-B32B2C76182F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7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BC0FDBF3-A6C7-CB42-8E64-3AC3C4DFCB54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2024-02-09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BCB73DD4-9DB7-7244-B330-090DBD433506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7568ECAE-D947-F942-87A4-6A67B683830A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2024-02-09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84A420B4-EF0D-C541-9E06-D277A419C9DB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2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10064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332038"/>
            <a:ext cx="777240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28" name="Picture 6" descr="Fliken rgb-01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457200"/>
            <a:ext cx="17748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 txBox="1">
            <a:spLocks/>
          </p:cNvSpPr>
          <p:nvPr/>
        </p:nvSpPr>
        <p:spPr bwMode="auto">
          <a:xfrm>
            <a:off x="6781800" y="63246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1200" b="1" dirty="0">
                <a:solidFill>
                  <a:srgbClr val="FF0000"/>
                </a:solidFill>
                <a:latin typeface="Century Gothic"/>
                <a:ea typeface="ＭＳ Ｐゴシック" pitchFamily="-65" charset="-128"/>
                <a:cs typeface="Century Gothic"/>
              </a:rPr>
              <a:t>Där du känner dig hemma</a:t>
            </a:r>
          </a:p>
        </p:txBody>
      </p:sp>
    </p:spTree>
    <p:extLst>
      <p:ext uri="{BB962C8B-B14F-4D97-AF65-F5344CB8AC3E}">
        <p14:creationId xmlns:p14="http://schemas.microsoft.com/office/powerpoint/2010/main" val="238419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Century Gothic"/>
          <a:ea typeface="ＭＳ Ｐゴシック" pitchFamily="-65" charset="-128"/>
          <a:cs typeface="Century Gothic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–"/>
        <a:defRPr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•"/>
        <a:defRPr sz="1600"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–"/>
        <a:defRPr sz="1200"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»"/>
        <a:defRPr sz="1200"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fredrik.bystrom@bostaden.umea.s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726394" y="476672"/>
            <a:ext cx="64378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>
                <a:latin typeface="Century Gothic" panose="020B0502020202020204" pitchFamily="34" charset="0"/>
              </a:rPr>
              <a:t>Välkommen till </a:t>
            </a:r>
          </a:p>
          <a:p>
            <a:r>
              <a:rPr lang="sv-SE" sz="3200" dirty="0">
                <a:latin typeface="Century Gothic" panose="020B0502020202020204" pitchFamily="34" charset="0"/>
              </a:rPr>
              <a:t>Informationsmöte för våtrumsrenovering Smöret 1!</a:t>
            </a:r>
          </a:p>
          <a:p>
            <a:endParaRPr lang="sv-SE" sz="1600" dirty="0">
              <a:latin typeface="Century Gothic" panose="020B0502020202020204" pitchFamily="34" charset="0"/>
            </a:endParaRPr>
          </a:p>
          <a:p>
            <a:endParaRPr lang="sv-SE" sz="1600" dirty="0">
              <a:latin typeface="Century Gothic" panose="020B0502020202020204" pitchFamily="34" charset="0"/>
            </a:endParaRPr>
          </a:p>
          <a:p>
            <a:r>
              <a:rPr lang="sv-SE" sz="2000" dirty="0">
                <a:latin typeface="Century Gothic" panose="020B0502020202020204" pitchFamily="34" charset="0"/>
              </a:rPr>
              <a:t>Norra Slevgränd </a:t>
            </a:r>
          </a:p>
          <a:p>
            <a:r>
              <a:rPr lang="sv-SE" sz="2000" dirty="0">
                <a:latin typeface="Century Gothic" panose="020B0502020202020204" pitchFamily="34" charset="0"/>
              </a:rPr>
              <a:t>224-370</a:t>
            </a: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r>
              <a:rPr lang="sv-SE" sz="1200" dirty="0">
                <a:latin typeface="Century Gothic" panose="020B0502020202020204" pitchFamily="34" charset="0"/>
              </a:rPr>
              <a:t>2024-02-08</a:t>
            </a:r>
          </a:p>
        </p:txBody>
      </p:sp>
      <p:pic>
        <p:nvPicPr>
          <p:cNvPr id="4" name="Bildobjekt 3" descr="En bild som visar utomhus, hus, moln, byggnad&#10;&#10;Automatiskt genererad beskrivning">
            <a:extLst>
              <a:ext uri="{FF2B5EF4-FFF2-40B4-BE49-F238E27FC236}">
                <a16:creationId xmlns:a16="http://schemas.microsoft.com/office/drawing/2014/main" id="{F883A4E6-1C6C-4663-A3F2-FD31C5FDB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017214"/>
            <a:ext cx="6029176" cy="411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65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9EB11D49-761C-B455-023F-CE913CDDCD6B}"/>
              </a:ext>
            </a:extLst>
          </p:cNvPr>
          <p:cNvSpPr txBox="1"/>
          <p:nvPr/>
        </p:nvSpPr>
        <p:spPr>
          <a:xfrm>
            <a:off x="685800" y="5085184"/>
            <a:ext cx="83506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>
                <a:latin typeface="Century Gothic" panose="020B0502020202020204" pitchFamily="34" charset="0"/>
              </a:rPr>
              <a:t>Två olika alternativa lösningar i tvättrum, val efterfrågas i ett senare skede</a:t>
            </a:r>
          </a:p>
          <a:p>
            <a:pPr marL="342900" indent="-342900">
              <a:buAutoNum type="arabicPeriod"/>
            </a:pPr>
            <a:r>
              <a:rPr lang="sv-SE" sz="2000" dirty="0">
                <a:latin typeface="Century Gothic" panose="020B0502020202020204" pitchFamily="34" charset="0"/>
              </a:rPr>
              <a:t>Med torktumlare (hyreshöjning på 154 kr/månad)</a:t>
            </a:r>
          </a:p>
          <a:p>
            <a:pPr marL="342900" indent="-342900">
              <a:buAutoNum type="arabicPeriod"/>
            </a:pPr>
            <a:r>
              <a:rPr lang="sv-SE" sz="2000" dirty="0">
                <a:latin typeface="Century Gothic" panose="020B0502020202020204" pitchFamily="34" charset="0"/>
              </a:rPr>
              <a:t>Med torkskåp</a:t>
            </a:r>
            <a:endParaRPr lang="sv-SE" sz="2000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867A18BF-A976-21A6-609A-F360B451A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974439"/>
            <a:ext cx="2725440" cy="1923840"/>
          </a:xfr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A377678B-6055-2206-98CD-7FD27B6A7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695" y="2014707"/>
            <a:ext cx="2803055" cy="1843304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DE1F8645-5DEE-232F-AD5D-3DE43AD2A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500" y="2060848"/>
            <a:ext cx="2601732" cy="180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23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F8C13-DFC4-EA12-F102-D467FB634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143000"/>
          </a:xfrm>
        </p:spPr>
        <p:txBody>
          <a:bodyPr/>
          <a:lstStyle/>
          <a:p>
            <a:r>
              <a:rPr lang="sv-SE" dirty="0"/>
              <a:t>Mycket preliminär tidplan</a:t>
            </a:r>
            <a:br>
              <a:rPr lang="sv-SE" dirty="0"/>
            </a:br>
            <a:r>
              <a:rPr lang="sv-SE" sz="1600" b="0" dirty="0"/>
              <a:t>Första utkast på tidplanen vi fått av Åbyns Bygg</a:t>
            </a:r>
            <a:endParaRPr lang="sv-SE" b="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196AAFA-6643-1446-2BF1-4AB344702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1196752"/>
            <a:ext cx="7858125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59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72400" cy="1143000"/>
          </a:xfrm>
        </p:spPr>
        <p:txBody>
          <a:bodyPr/>
          <a:lstStyle/>
          <a:p>
            <a:r>
              <a:rPr lang="sv-SE" dirty="0"/>
              <a:t>Vad kommer dessa renoveringsåtgärder att innebära för dig som hyresgäst?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2109086"/>
            <a:ext cx="7772400" cy="4200234"/>
          </a:xfrm>
        </p:spPr>
        <p:txBody>
          <a:bodyPr/>
          <a:lstStyle/>
          <a:p>
            <a:pPr lvl="0"/>
            <a:r>
              <a:rPr lang="sv-SE" sz="1800" dirty="0">
                <a:latin typeface="Century Gothic" panose="020B0502020202020204" pitchFamily="34" charset="0"/>
              </a:rPr>
              <a:t>Arbetstider i lägenheterna är vardagar mellan 07.00-17.00</a:t>
            </a: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Avstängning av vatten aviseras eftersom av TE</a:t>
            </a: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Vi kommer att behöva använda </a:t>
            </a:r>
            <a:r>
              <a:rPr lang="sv-SE" sz="1800" b="1" dirty="0">
                <a:latin typeface="Century Gothic" panose="020B0502020202020204" pitchFamily="34" charset="0"/>
              </a:rPr>
              <a:t>huvudnyckel</a:t>
            </a:r>
            <a:r>
              <a:rPr lang="sv-SE" sz="1800" dirty="0">
                <a:latin typeface="Century Gothic" panose="020B0502020202020204" pitchFamily="34" charset="0"/>
              </a:rPr>
              <a:t>, ifall detta inte är ok återkoppla till ombyggnadsvärd</a:t>
            </a:r>
          </a:p>
          <a:p>
            <a:pPr marL="0" lvl="0" indent="0">
              <a:buNone/>
            </a:pPr>
            <a:r>
              <a:rPr lang="sv-SE" sz="1600" dirty="0">
                <a:latin typeface="Century Gothic" panose="020B0502020202020204" pitchFamily="34" charset="0"/>
              </a:rPr>
              <a:t>	</a:t>
            </a:r>
            <a:r>
              <a:rPr lang="sv-SE" sz="1400" dirty="0">
                <a:latin typeface="Century Gothic" panose="020B0502020202020204" pitchFamily="34" charset="0"/>
              </a:rPr>
              <a:t>- Under tiden som renoveringen pågår i din lägenhet, finns dusch möjlighet i en	</a:t>
            </a:r>
            <a:r>
              <a:rPr lang="sv-SE" sz="1400" dirty="0" err="1">
                <a:latin typeface="Century Gothic" panose="020B0502020202020204" pitchFamily="34" charset="0"/>
              </a:rPr>
              <a:t>duschbod</a:t>
            </a:r>
            <a:r>
              <a:rPr lang="sv-SE" sz="1400" dirty="0">
                <a:latin typeface="Century Gothic" panose="020B0502020202020204" pitchFamily="34" charset="0"/>
              </a:rPr>
              <a:t> som ställs ut på området var det kommer finnas dusch och toalett med 	dörrar som låses inifrån, antalet duschar och toaletter  som kommer finnas i 	bodarna är fortfarande under utredning.</a:t>
            </a:r>
          </a:p>
          <a:p>
            <a:pPr marL="0" lvl="0" indent="0">
              <a:buNone/>
            </a:pPr>
            <a:r>
              <a:rPr lang="sv-SE" sz="1400" dirty="0">
                <a:latin typeface="Century Gothic" panose="020B0502020202020204" pitchFamily="34" charset="0"/>
              </a:rPr>
              <a:t>	- Toalett kommer att fungera med spolning/hinkspolning på kvällar och helger. 	Tider då toaletten inte går att använda finns ersättningstoalett i bodarna.</a:t>
            </a:r>
          </a:p>
          <a:p>
            <a:pPr marL="0" lvl="0" indent="0">
              <a:buNone/>
            </a:pPr>
            <a:r>
              <a:rPr lang="sv-SE" sz="1400" dirty="0">
                <a:latin typeface="Century Gothic" panose="020B0502020202020204" pitchFamily="34" charset="0"/>
              </a:rPr>
              <a:t>	- Tvättstugebodar kommer ställas ut och bokas genom tidsbokning via lista som      	ställs inne i bodarna utanför tvättrummen.</a:t>
            </a:r>
          </a:p>
          <a:p>
            <a:pPr marL="0" lvl="0" indent="0">
              <a:buNone/>
            </a:pPr>
            <a:r>
              <a:rPr lang="sv-SE" sz="1400" dirty="0">
                <a:latin typeface="Century Gothic" panose="020B0502020202020204" pitchFamily="34" charset="0"/>
              </a:rPr>
              <a:t>	- Köket kommer att ha vattnet på som vanligt förutom under tillfälliga 	avstängningar på dagtid. Ett avstängningsschema med ungefärliga 	tider dagtid 	kommer att delas ut.</a:t>
            </a:r>
          </a:p>
          <a:p>
            <a:pPr marL="0" lvl="0" indent="0">
              <a:buNone/>
            </a:pPr>
            <a:r>
              <a:rPr lang="sv-SE" sz="1400" dirty="0">
                <a:latin typeface="Century Gothic" panose="020B0502020202020204" pitchFamily="34" charset="0"/>
              </a:rPr>
              <a:t>	- Preliminär placering av bodarna enligt situationsplanen på nästa sida.</a:t>
            </a:r>
          </a:p>
          <a:p>
            <a:pPr marL="0" lvl="0" indent="0">
              <a:buNone/>
            </a:pPr>
            <a:endParaRPr lang="sv-SE" sz="1400" dirty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r>
              <a:rPr lang="sv-SE" sz="1400" dirty="0">
                <a:latin typeface="Century Gothic" panose="020B0502020202020204" pitchFamily="34" charset="0"/>
              </a:rPr>
              <a:t>		</a:t>
            </a:r>
            <a:endParaRPr lang="sv-SE" sz="1400" dirty="0"/>
          </a:p>
          <a:p>
            <a:pPr marL="457200" lvl="1" indent="0"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783779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28EDB2-027E-59EC-FBD3-2EF6492A0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5517232"/>
            <a:ext cx="7772400" cy="736922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Preliminär uppställning av bodar enligt bilden ovan</a:t>
            </a:r>
          </a:p>
          <a:p>
            <a:pPr marL="0" indent="0">
              <a:buNone/>
            </a:pPr>
            <a:r>
              <a:rPr lang="sv-SE" sz="2000" dirty="0"/>
              <a:t>TB är </a:t>
            </a:r>
            <a:r>
              <a:rPr lang="sv-SE" sz="2000" dirty="0" err="1"/>
              <a:t>tvättstugebod</a:t>
            </a:r>
            <a:r>
              <a:rPr lang="sv-SE" sz="2000" dirty="0"/>
              <a:t>, DB är dusch/</a:t>
            </a:r>
            <a:r>
              <a:rPr lang="sv-SE" sz="2000" dirty="0" err="1"/>
              <a:t>toalettbod</a:t>
            </a:r>
            <a:r>
              <a:rPr lang="sv-SE" sz="2000" dirty="0"/>
              <a:t> och A är arbetsbodar för entreprenörerna.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0B0B2DC-AB6B-38B1-6AC0-375AA4CE1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61865" y="-141584"/>
            <a:ext cx="4524127" cy="619269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403BF6E-E1B8-EB52-1654-CE90AFA49D0A}"/>
              </a:ext>
            </a:extLst>
          </p:cNvPr>
          <p:cNvSpPr/>
          <p:nvPr/>
        </p:nvSpPr>
        <p:spPr>
          <a:xfrm rot="328390">
            <a:off x="3796754" y="1681175"/>
            <a:ext cx="144016" cy="360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TB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3A9139E-CB99-D461-EC93-F55A65C5D911}"/>
              </a:ext>
            </a:extLst>
          </p:cNvPr>
          <p:cNvSpPr/>
          <p:nvPr/>
        </p:nvSpPr>
        <p:spPr>
          <a:xfrm rot="328392">
            <a:off x="4084786" y="1706855"/>
            <a:ext cx="144016" cy="360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DB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FBC3D2-A9D2-91F9-402B-F692B4F901AF}"/>
              </a:ext>
            </a:extLst>
          </p:cNvPr>
          <p:cNvSpPr/>
          <p:nvPr/>
        </p:nvSpPr>
        <p:spPr>
          <a:xfrm>
            <a:off x="4860032" y="2896060"/>
            <a:ext cx="216024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/>
              <a:t>A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6C62ADA-AD03-6A32-8689-F80DCF9C58EF}"/>
              </a:ext>
            </a:extLst>
          </p:cNvPr>
          <p:cNvSpPr/>
          <p:nvPr/>
        </p:nvSpPr>
        <p:spPr>
          <a:xfrm>
            <a:off x="4860032" y="2673849"/>
            <a:ext cx="216024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03862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Forts.. innebörd renoveringsåtgärder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4248472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lvl="0"/>
            <a:r>
              <a:rPr lang="sv-SE" sz="2000" dirty="0">
                <a:latin typeface="Century Gothic" panose="020B0502020202020204" pitchFamily="34" charset="0"/>
              </a:rPr>
              <a:t>Ljudstörningar mellan kl. 07.00-17.00 på vardagar. </a:t>
            </a:r>
          </a:p>
          <a:p>
            <a:pPr lvl="1">
              <a:buFontTx/>
              <a:buChar char="-"/>
            </a:pPr>
            <a:r>
              <a:rPr lang="sv-SE" sz="1400" dirty="0">
                <a:latin typeface="Century Gothic" panose="020B0502020202020204" pitchFamily="34" charset="0"/>
              </a:rPr>
              <a:t>Bilnings – och borrningsarbeten</a:t>
            </a:r>
          </a:p>
          <a:p>
            <a:pPr lvl="1">
              <a:buFontTx/>
              <a:buChar char="-"/>
            </a:pPr>
            <a:r>
              <a:rPr lang="sv-SE" sz="1400" dirty="0">
                <a:latin typeface="Century Gothic" panose="020B0502020202020204" pitchFamily="34" charset="0"/>
              </a:rPr>
              <a:t>Slagljud</a:t>
            </a:r>
          </a:p>
          <a:p>
            <a:pPr lvl="1">
              <a:buFontTx/>
              <a:buChar char="-"/>
            </a:pPr>
            <a:r>
              <a:rPr lang="sv-SE" sz="1400" dirty="0">
                <a:latin typeface="Century Gothic" panose="020B0502020202020204" pitchFamily="34" charset="0"/>
              </a:rPr>
              <a:t>Motorljud från bilar</a:t>
            </a:r>
          </a:p>
          <a:p>
            <a:pPr lvl="1">
              <a:buFontTx/>
              <a:buChar char="-"/>
            </a:pPr>
            <a:r>
              <a:rPr lang="sv-SE" sz="1400" dirty="0">
                <a:latin typeface="Century Gothic" panose="020B0502020202020204" pitchFamily="34" charset="0"/>
              </a:rPr>
              <a:t>Osv. Det är en byggarbetsplats</a:t>
            </a:r>
            <a:endParaRPr lang="sv-SE" sz="4000" dirty="0">
              <a:latin typeface="Century Gothic" panose="020B0502020202020204" pitchFamily="34" charset="0"/>
            </a:endParaRPr>
          </a:p>
          <a:p>
            <a:r>
              <a:rPr lang="sv-SE" sz="2000" dirty="0">
                <a:latin typeface="Century Gothic" panose="020B0502020202020204" pitchFamily="34" charset="0"/>
              </a:rPr>
              <a:t>Damm och smuts i lägenhet.</a:t>
            </a:r>
          </a:p>
          <a:p>
            <a:pPr lvl="0"/>
            <a:r>
              <a:rPr lang="sv-SE" sz="2000" dirty="0">
                <a:latin typeface="Century Gothic" panose="020B0502020202020204" pitchFamily="34" charset="0"/>
              </a:rPr>
              <a:t>Mer trafik inne på gården</a:t>
            </a:r>
          </a:p>
          <a:p>
            <a:pPr lvl="0"/>
            <a:r>
              <a:rPr lang="sv-SE" sz="2000" dirty="0">
                <a:latin typeface="Century Gothic" panose="020B0502020202020204" pitchFamily="34" charset="0"/>
              </a:rPr>
              <a:t>Containrar, bodar och stängsel kommer att synas på olika ställen på området</a:t>
            </a:r>
          </a:p>
          <a:p>
            <a:pPr marL="0" lv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7398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1143000"/>
          </a:xfrm>
        </p:spPr>
        <p:txBody>
          <a:bodyPr/>
          <a:lstStyle/>
          <a:p>
            <a:r>
              <a:rPr lang="sv-SE" dirty="0"/>
              <a:t>Hur ska jag plocka undan?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124744"/>
            <a:ext cx="7772400" cy="5040560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u="sng" dirty="0"/>
              <a:t>Badrummet</a:t>
            </a:r>
          </a:p>
          <a:p>
            <a:pPr lvl="0"/>
            <a:r>
              <a:rPr lang="sv-SE" sz="2000" dirty="0">
                <a:latin typeface="Century Gothic" panose="020B0502020202020204" pitchFamily="34" charset="0"/>
              </a:rPr>
              <a:t>Alla dina saker och eventuella hyllor, tavlor, krokar etc. i badrummet/tvättrummet/duschrummet skall plockas ut från badrummet och det skall vara klart till kl. 07.00 från och med den dagen arbetena startar hemma hos dig.</a:t>
            </a:r>
          </a:p>
          <a:p>
            <a:pPr marL="0" lvl="0" indent="0">
              <a:buNone/>
            </a:pPr>
            <a:r>
              <a:rPr lang="sv-SE" sz="2000" u="sng" dirty="0">
                <a:latin typeface="Century Gothic" panose="020B0502020202020204" pitchFamily="34" charset="0"/>
              </a:rPr>
              <a:t>Hallen</a:t>
            </a:r>
          </a:p>
          <a:p>
            <a:pPr lvl="0"/>
            <a:r>
              <a:rPr lang="sv-SE" sz="2000" dirty="0">
                <a:latin typeface="Century Gothic" panose="020B0502020202020204" pitchFamily="34" charset="0"/>
              </a:rPr>
              <a:t>Plocka även undan dina saker som hyllor, tavlor och sådant som står på golvet hallen och korridoren till våtutrymmen.</a:t>
            </a:r>
          </a:p>
          <a:p>
            <a:pPr lvl="0"/>
            <a:r>
              <a:rPr lang="sv-SE" sz="2000" dirty="0">
                <a:latin typeface="Century Gothic" panose="020B0502020202020204" pitchFamily="34" charset="0"/>
              </a:rPr>
              <a:t>I hallen kommer toalettstolen att tillfälligt ställas upp under dagen då arbetena pågår. Hallen ska hållas fri från saker (även på väggar, så gått det går). </a:t>
            </a:r>
          </a:p>
          <a:p>
            <a:pPr lvl="0"/>
            <a:r>
              <a:rPr lang="sv-SE" sz="2000" dirty="0">
                <a:latin typeface="Century Gothic" panose="020B0502020202020204" pitchFamily="34" charset="0"/>
              </a:rPr>
              <a:t>Håll utsida lägenhetsdörr fritt från saker så att det blir enklare att komma in och ut med byggmaterial.</a:t>
            </a:r>
          </a:p>
          <a:p>
            <a:pPr lvl="0"/>
            <a:endParaRPr lang="sv-SE" dirty="0"/>
          </a:p>
          <a:p>
            <a:pPr marL="0" lv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3486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845840"/>
            <a:ext cx="7772400" cy="1143000"/>
          </a:xfrm>
        </p:spPr>
        <p:txBody>
          <a:bodyPr/>
          <a:lstStyle/>
          <a:p>
            <a:r>
              <a:rPr lang="sv-SE" dirty="0"/>
              <a:t>Tidplan för renoveringarna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916832"/>
            <a:ext cx="7414592" cy="3992562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sv-SE" sz="2000" dirty="0">
                <a:latin typeface="Century Gothic" panose="020B0502020202020204" pitchFamily="34" charset="0"/>
              </a:rPr>
              <a:t>Vi återkommer med information då vi närmar oss renoveringarna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2000" dirty="0">
              <a:latin typeface="Century Gothic" panose="020B0502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v-SE" sz="2000" dirty="0">
                <a:latin typeface="Century Gothic" panose="020B0502020202020204" pitchFamily="34" charset="0"/>
              </a:rPr>
              <a:t>Renoveringstid per badrum brukar vara ca 22-25 arbetsdagar beroende på lägenhetstyp.</a:t>
            </a:r>
          </a:p>
          <a:p>
            <a:pPr lvl="0">
              <a:spcBef>
                <a:spcPts val="0"/>
              </a:spcBef>
            </a:pPr>
            <a:endParaRPr lang="sv-SE" sz="2000" dirty="0">
              <a:latin typeface="Century Gothic" panose="020B0502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v-SE" sz="2000" dirty="0">
                <a:latin typeface="Century Gothic" panose="020B0502020202020204" pitchFamily="34" charset="0"/>
              </a:rPr>
              <a:t>Badrum med vattenskador kommer att få längre renoveringstid än snittet pga. Uttorkningstider vilket också kommer påverka tidsplanen under renoveringarna.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sz="1600" b="1" dirty="0">
              <a:latin typeface="Century Gothic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16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41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1303090"/>
            <a:ext cx="7772400" cy="1224135"/>
          </a:xfrm>
        </p:spPr>
        <p:txBody>
          <a:bodyPr/>
          <a:lstStyle/>
          <a:p>
            <a:r>
              <a:rPr lang="sv-SE" sz="2800" dirty="0"/>
              <a:t>Hyresreduktion under renovering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2560087"/>
            <a:ext cx="7772400" cy="1959496"/>
          </a:xfrm>
        </p:spPr>
        <p:txBody>
          <a:bodyPr/>
          <a:lstStyle/>
          <a:p>
            <a:r>
              <a:rPr lang="sv-SE" sz="2000" dirty="0">
                <a:latin typeface="Century Gothic" panose="020B0502020202020204" pitchFamily="34" charset="0"/>
              </a:rPr>
              <a:t>Hyresreduktionen kommer att betalas ut 3 månader i efterhand efter att renoveringen är besiktad och klar.</a:t>
            </a:r>
          </a:p>
          <a:p>
            <a:r>
              <a:rPr lang="sv-SE" sz="2000" dirty="0">
                <a:latin typeface="Century Gothic" panose="020B0502020202020204" pitchFamily="34" charset="0"/>
              </a:rPr>
              <a:t>Vi som fastighetsägare är skyldiga att underhålla fastigheterna och du som hyresgäst är skyldig att medverka till planerat underhåll. </a:t>
            </a:r>
          </a:p>
          <a:p>
            <a:pPr marL="0" indent="0">
              <a:buNone/>
            </a:pPr>
            <a:endParaRPr lang="sv-SE" sz="1200" dirty="0">
              <a:latin typeface="Century Gothic" panose="020B0502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6479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6A426C-6066-F610-478B-B69693704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>
                <a:latin typeface="Century Gothic" panose="020B0502020202020204" pitchFamily="34" charset="0"/>
              </a:rPr>
              <a:t>Val av material, valtalong</a:t>
            </a:r>
            <a:br>
              <a:rPr lang="sv-SE" sz="3200" b="0" dirty="0">
                <a:latin typeface="Century Gothic" panose="020B0502020202020204" pitchFamily="34" charset="0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5BAE40-2853-59FD-9964-590E55417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95" y="1884092"/>
            <a:ext cx="7772400" cy="4281211"/>
          </a:xfrm>
        </p:spPr>
        <p:txBody>
          <a:bodyPr/>
          <a:lstStyle/>
          <a:p>
            <a:r>
              <a:rPr lang="sv-SE" sz="2000" dirty="0">
                <a:latin typeface="Century Gothic" panose="020B0502020202020204" pitchFamily="34" charset="0"/>
              </a:rPr>
              <a:t>Valtalong för val av golvmatta, väggmatta, duschplats/badkar och torktumlare/torkskåp delas ut imorgon</a:t>
            </a:r>
          </a:p>
          <a:p>
            <a:r>
              <a:rPr lang="sv-SE" sz="2000" dirty="0" err="1">
                <a:latin typeface="Century Gothic" panose="020B0502020202020204" pitchFamily="34" charset="0"/>
              </a:rPr>
              <a:t>Mattprover</a:t>
            </a:r>
            <a:r>
              <a:rPr lang="sv-SE" sz="2000" dirty="0">
                <a:latin typeface="Century Gothic" panose="020B0502020202020204" pitchFamily="34" charset="0"/>
              </a:rPr>
              <a:t> kommer att finnas vid kvartersvärdskontoret Spanngränd 5</a:t>
            </a:r>
          </a:p>
          <a:p>
            <a:r>
              <a:rPr lang="sv-SE" sz="2000" dirty="0">
                <a:latin typeface="Century Gothic" panose="020B0502020202020204" pitchFamily="34" charset="0"/>
              </a:rPr>
              <a:t>Val lämnas in senast den 19:e Februari 2024 vid kvartersvärdarnas kontor på Spanngränd 5</a:t>
            </a:r>
          </a:p>
          <a:p>
            <a:r>
              <a:rPr lang="sv-SE" sz="2000" dirty="0">
                <a:latin typeface="Century Gothic" panose="020B0502020202020204" pitchFamily="34" charset="0"/>
              </a:rPr>
              <a:t>Om inte val gjorts, görs valen automatisk av Bostadens personal</a:t>
            </a:r>
          </a:p>
          <a:p>
            <a:r>
              <a:rPr lang="sv-SE" sz="2000" dirty="0">
                <a:latin typeface="Century Gothic" panose="020B0502020202020204" pitchFamily="34" charset="0"/>
              </a:rPr>
              <a:t>Hyreshöjningen för denna renovering blir 68 kronor/ månad, om man väljer torktumlare istället för torkskåp tillkommer en höjning på 154 kronor/månad utöver standardhöjningen.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6910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F6BBEF78-5FE3-5094-BF2B-875B9BCA23B8}"/>
              </a:ext>
            </a:extLst>
          </p:cNvPr>
          <p:cNvSpPr txBox="1">
            <a:spLocks/>
          </p:cNvSpPr>
          <p:nvPr/>
        </p:nvSpPr>
        <p:spPr bwMode="auto">
          <a:xfrm>
            <a:off x="539552" y="126876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tx1"/>
                </a:solidFill>
                <a:latin typeface="Century Gothic"/>
                <a:ea typeface="ＭＳ Ｐゴシック" pitchFamily="-65" charset="-128"/>
                <a:cs typeface="Century Gothic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9pPr>
          </a:lstStyle>
          <a:p>
            <a:pPr algn="ctr"/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sz="16000" dirty="0"/>
              <a:t>Har du frågor?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714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413792"/>
            <a:ext cx="7772400" cy="1143000"/>
          </a:xfrm>
        </p:spPr>
        <p:txBody>
          <a:bodyPr/>
          <a:lstStyle/>
          <a:p>
            <a:r>
              <a:rPr lang="sv-SE" dirty="0"/>
              <a:t>Dagordning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740694"/>
            <a:ext cx="7772400" cy="3992562"/>
          </a:xfrm>
        </p:spPr>
        <p:txBody>
          <a:bodyPr/>
          <a:lstStyle/>
          <a:p>
            <a:pPr lvl="0" indent="-254000"/>
            <a:r>
              <a:rPr lang="sv-SE" sz="1800" dirty="0">
                <a:latin typeface="Century Gothic" pitchFamily="34" charset="0"/>
              </a:rPr>
              <a:t>Presentation och introduktion</a:t>
            </a:r>
          </a:p>
          <a:p>
            <a:pPr lvl="0" indent="-254000"/>
            <a:r>
              <a:rPr lang="sv-SE" sz="1800" dirty="0">
                <a:latin typeface="Century Gothic" pitchFamily="34" charset="0"/>
              </a:rPr>
              <a:t>Information om renoveringarna</a:t>
            </a:r>
          </a:p>
          <a:p>
            <a:pPr lvl="0" indent="-254000"/>
            <a:r>
              <a:rPr lang="sv-SE" sz="1800" dirty="0">
                <a:latin typeface="Century Gothic" pitchFamily="34" charset="0"/>
              </a:rPr>
              <a:t>Preliminär tidplan för renoveringarna</a:t>
            </a:r>
          </a:p>
          <a:p>
            <a:pPr lvl="0" indent="-254000"/>
            <a:r>
              <a:rPr lang="sv-SE" sz="1800" dirty="0">
                <a:latin typeface="Century Gothic" pitchFamily="34" charset="0"/>
              </a:rPr>
              <a:t>Så påverkas du som hyresgäst under renoveringarna</a:t>
            </a:r>
          </a:p>
          <a:p>
            <a:pPr lvl="0" indent="-254000"/>
            <a:r>
              <a:rPr lang="sv-SE" sz="1800" dirty="0">
                <a:latin typeface="Century Gothic" pitchFamily="34" charset="0"/>
              </a:rPr>
              <a:t>Frågor och funderingar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00" y="4581128"/>
            <a:ext cx="8255000" cy="13223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542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sv-SE" dirty="0"/>
              <a:t>Information och kontakt</a:t>
            </a:r>
          </a:p>
        </p:txBody>
      </p:sp>
      <p:sp>
        <p:nvSpPr>
          <p:cNvPr id="3" name="Rubrik 1"/>
          <p:cNvSpPr txBox="1">
            <a:spLocks/>
          </p:cNvSpPr>
          <p:nvPr/>
        </p:nvSpPr>
        <p:spPr bwMode="auto">
          <a:xfrm>
            <a:off x="760040" y="1454919"/>
            <a:ext cx="7772400" cy="521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tx1"/>
                </a:solidFill>
                <a:latin typeface="Century Gothic"/>
                <a:ea typeface="ＭＳ Ｐゴシック" pitchFamily="-65" charset="-128"/>
                <a:cs typeface="Century Gothic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9pPr>
          </a:lstStyle>
          <a:p>
            <a:r>
              <a:rPr lang="sv-SE" sz="1600" b="0" dirty="0"/>
              <a:t>Byggprojektledare Bostaden</a:t>
            </a:r>
          </a:p>
          <a:p>
            <a:r>
              <a:rPr lang="sv-SE" sz="1600" dirty="0"/>
              <a:t>Marcus Häggblom</a:t>
            </a:r>
          </a:p>
          <a:p>
            <a:r>
              <a:rPr lang="sv-SE" sz="1600" b="0" dirty="0"/>
              <a:t>Telefon: 090-17 75 62</a:t>
            </a:r>
          </a:p>
          <a:p>
            <a:r>
              <a:rPr lang="sv-SE" sz="1600" b="0" dirty="0"/>
              <a:t>Mejl: </a:t>
            </a:r>
            <a:r>
              <a:rPr lang="sv-SE" sz="1600" b="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marcus.haggblom@bostaden.umea.se</a:t>
            </a:r>
            <a:endParaRPr lang="sv-SE" sz="1600" b="0" dirty="0"/>
          </a:p>
          <a:p>
            <a:endParaRPr lang="sv-SE" sz="1600" b="0" dirty="0"/>
          </a:p>
          <a:p>
            <a:r>
              <a:rPr lang="sv-SE" sz="1600" b="0" dirty="0"/>
              <a:t>Ombyggnadssamordnare Bostaden</a:t>
            </a:r>
            <a:br>
              <a:rPr lang="sv-SE" sz="1600" b="0" dirty="0"/>
            </a:br>
            <a:r>
              <a:rPr lang="sv-SE" sz="1600" dirty="0"/>
              <a:t>Lars-Gunnar Lindh</a:t>
            </a:r>
          </a:p>
          <a:p>
            <a:r>
              <a:rPr lang="sv-SE" sz="1600" b="0" dirty="0"/>
              <a:t>Telefon: 090 – 17 75 10</a:t>
            </a:r>
          </a:p>
          <a:p>
            <a:r>
              <a:rPr lang="sv-SE" sz="1600" b="0" dirty="0"/>
              <a:t>Mejl: </a:t>
            </a:r>
            <a:r>
              <a:rPr lang="sv-SE" sz="1600" b="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lars-gunnar.lindh@bostaden.umea.se</a:t>
            </a:r>
          </a:p>
          <a:p>
            <a:endParaRPr lang="sv-SE" sz="1600" b="0" dirty="0"/>
          </a:p>
          <a:p>
            <a:r>
              <a:rPr lang="sv-SE" sz="1600" b="0" dirty="0"/>
              <a:t>Kvartersvärd Bostaden</a:t>
            </a:r>
          </a:p>
          <a:p>
            <a:r>
              <a:rPr lang="sv-SE" sz="1600" dirty="0"/>
              <a:t>Reza Shojaei</a:t>
            </a:r>
          </a:p>
          <a:p>
            <a:r>
              <a:rPr lang="sv-SE" sz="1600" b="0" dirty="0"/>
              <a:t>Telefon: 090 – 17 77 65</a:t>
            </a:r>
          </a:p>
          <a:p>
            <a:r>
              <a:rPr lang="sv-SE" sz="1600" b="0" dirty="0"/>
              <a:t>Mejl: </a:t>
            </a:r>
            <a:r>
              <a:rPr lang="sv-SE" sz="1600" b="0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reza.shojaei@bostaden.umea.se</a:t>
            </a:r>
            <a:endParaRPr lang="sv-SE" sz="1600" b="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sv-SE" sz="1600" b="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sv-SE" sz="1600" b="0" dirty="0"/>
              <a:t>Kvartersvärd Bostaden</a:t>
            </a:r>
          </a:p>
          <a:p>
            <a:r>
              <a:rPr lang="sv-SE" sz="1600" dirty="0"/>
              <a:t>Fredrik Byström</a:t>
            </a:r>
          </a:p>
          <a:p>
            <a:r>
              <a:rPr lang="sv-SE" sz="1600" b="0" dirty="0"/>
              <a:t>Telefon: 090 – 17 77 66</a:t>
            </a:r>
          </a:p>
          <a:p>
            <a:r>
              <a:rPr lang="sv-SE" sz="1600" b="0" dirty="0"/>
              <a:t>Mejl: </a:t>
            </a:r>
            <a:r>
              <a:rPr lang="sv-SE" sz="1600" b="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fredrik.bystrom@bostaden.umea.se</a:t>
            </a:r>
            <a:endParaRPr lang="sv-SE" sz="1600" b="0" dirty="0"/>
          </a:p>
          <a:p>
            <a:endParaRPr lang="sv-SE" sz="1600" b="0" dirty="0"/>
          </a:p>
          <a:p>
            <a:endParaRPr lang="sv-SE" sz="1800" b="0" dirty="0"/>
          </a:p>
          <a:p>
            <a:endParaRPr lang="sv-SE" sz="2400" b="0" dirty="0"/>
          </a:p>
        </p:txBody>
      </p:sp>
    </p:spTree>
    <p:extLst>
      <p:ext uri="{BB962C8B-B14F-4D97-AF65-F5344CB8AC3E}">
        <p14:creationId xmlns:p14="http://schemas.microsoft.com/office/powerpoint/2010/main" val="811948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539552" y="1124744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>
                <a:latin typeface="Century Gothic" pitchFamily="34" charset="0"/>
              </a:rPr>
              <a:t>Tack för att du lyssnade!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C9879B2-853C-CEEA-9D16-A4FA0A354148}"/>
              </a:ext>
            </a:extLst>
          </p:cNvPr>
          <p:cNvSpPr txBox="1"/>
          <p:nvPr/>
        </p:nvSpPr>
        <p:spPr>
          <a:xfrm>
            <a:off x="395536" y="2069281"/>
            <a:ext cx="3960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Century Gothic" pitchFamily="34" charset="0"/>
              </a:rPr>
              <a:t>Med hopp om att renoveringen ska gå så smidigt som möjligt för er!</a:t>
            </a:r>
          </a:p>
          <a:p>
            <a:endParaRPr lang="sv-SE" sz="2800" dirty="0">
              <a:latin typeface="Century Gothic" pitchFamily="34" charset="0"/>
            </a:endParaRPr>
          </a:p>
          <a:p>
            <a:r>
              <a:rPr lang="sv-SE" sz="2800" dirty="0">
                <a:latin typeface="Century Gothic" pitchFamily="34" charset="0"/>
              </a:rPr>
              <a:t>Med vänlig hälsning</a:t>
            </a:r>
          </a:p>
          <a:p>
            <a:r>
              <a:rPr lang="sv-SE" sz="2800" dirty="0">
                <a:latin typeface="Century Gothic" pitchFamily="34" charset="0"/>
              </a:rPr>
              <a:t>Bostaden</a:t>
            </a:r>
          </a:p>
        </p:txBody>
      </p:sp>
    </p:spTree>
    <p:extLst>
      <p:ext uri="{BB962C8B-B14F-4D97-AF65-F5344CB8AC3E}">
        <p14:creationId xmlns:p14="http://schemas.microsoft.com/office/powerpoint/2010/main" val="169106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sv-SE" dirty="0"/>
              <a:t>Vi finns här idag</a:t>
            </a:r>
          </a:p>
        </p:txBody>
      </p:sp>
      <p:sp>
        <p:nvSpPr>
          <p:cNvPr id="3" name="Rubrik 1"/>
          <p:cNvSpPr txBox="1">
            <a:spLocks/>
          </p:cNvSpPr>
          <p:nvPr/>
        </p:nvSpPr>
        <p:spPr bwMode="auto">
          <a:xfrm>
            <a:off x="611560" y="1649537"/>
            <a:ext cx="7772400" cy="391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tx1"/>
                </a:solidFill>
                <a:latin typeface="Century Gothic"/>
                <a:ea typeface="ＭＳ Ｐゴシック" pitchFamily="-65" charset="-128"/>
                <a:cs typeface="Century Gothic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9pPr>
          </a:lstStyle>
          <a:p>
            <a:r>
              <a:rPr lang="sv-SE" sz="1800" dirty="0">
                <a:latin typeface="Century Gothic" panose="020B0502020202020204" pitchFamily="34" charset="0"/>
              </a:rPr>
              <a:t>Marcus Häggblom </a:t>
            </a:r>
            <a:r>
              <a:rPr lang="sv-SE" sz="1800" b="0" dirty="0">
                <a:latin typeface="Century Gothic" panose="020B0502020202020204" pitchFamily="34" charset="0"/>
              </a:rPr>
              <a:t>Projektledare Bostaden</a:t>
            </a: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Fredrik Byström </a:t>
            </a:r>
            <a:r>
              <a:rPr lang="sv-SE" sz="1800" b="0" dirty="0">
                <a:latin typeface="Century Gothic" panose="020B0502020202020204" pitchFamily="34" charset="0"/>
              </a:rPr>
              <a:t>Kvartersvärd</a:t>
            </a: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Reza Shojaei </a:t>
            </a:r>
            <a:r>
              <a:rPr lang="sv-SE" sz="1800" b="0" dirty="0">
                <a:latin typeface="Century Gothic" panose="020B0502020202020204" pitchFamily="34" charset="0"/>
              </a:rPr>
              <a:t>Kvartersvärd</a:t>
            </a: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Lars-Gunnar Lindh </a:t>
            </a:r>
            <a:r>
              <a:rPr lang="sv-SE" sz="1800" b="0" dirty="0">
                <a:latin typeface="Century Gothic" panose="020B0502020202020204" pitchFamily="34" charset="0"/>
              </a:rPr>
              <a:t>Ombyggnadssamordnare</a:t>
            </a: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Johanna Boström </a:t>
            </a:r>
            <a:r>
              <a:rPr lang="sv-SE" sz="1800" b="0" dirty="0">
                <a:latin typeface="Century Gothic" panose="020B0502020202020204" pitchFamily="34" charset="0"/>
              </a:rPr>
              <a:t>Områdeschef</a:t>
            </a: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Simon Forsberg </a:t>
            </a:r>
            <a:r>
              <a:rPr lang="sv-SE" sz="1800" b="0" dirty="0">
                <a:latin typeface="Century Gothic" panose="020B0502020202020204" pitchFamily="34" charset="0"/>
              </a:rPr>
              <a:t>Åbyns Bygg </a:t>
            </a: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endParaRPr lang="sv-SE" sz="2400" b="0" dirty="0">
              <a:latin typeface="Century Gothic" panose="020B0502020202020204" pitchFamily="34" charset="0"/>
            </a:endParaRPr>
          </a:p>
          <a:p>
            <a:endParaRPr lang="sv-SE" sz="2400" b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58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6661" y="1700808"/>
            <a:ext cx="7772400" cy="648072"/>
          </a:xfrm>
        </p:spPr>
        <p:txBody>
          <a:bodyPr/>
          <a:lstStyle/>
          <a:p>
            <a:r>
              <a:rPr lang="sv-SE" dirty="0"/>
              <a:t>Totalentreprenad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1549" y="2276872"/>
            <a:ext cx="7702624" cy="3615680"/>
          </a:xfrm>
        </p:spPr>
        <p:txBody>
          <a:bodyPr/>
          <a:lstStyle/>
          <a:p>
            <a:r>
              <a:rPr lang="sv-SE" sz="1800" dirty="0">
                <a:latin typeface="Century Gothic" panose="020B0502020202020204" pitchFamily="34" charset="0"/>
              </a:rPr>
              <a:t>Totalentreprenör Åbyns Bygg</a:t>
            </a:r>
          </a:p>
          <a:p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52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EL-åtgärder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916832"/>
            <a:ext cx="7772400" cy="39925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Nya brytare, ny led-armaturer i tak och </a:t>
            </a:r>
            <a:r>
              <a:rPr lang="sv-SE" sz="1800" dirty="0" err="1">
                <a:latin typeface="Century Gothic" panose="020B0502020202020204" pitchFamily="34" charset="0"/>
              </a:rPr>
              <a:t>led-belysning</a:t>
            </a:r>
            <a:r>
              <a:rPr lang="sv-SE" sz="1800" dirty="0">
                <a:latin typeface="Century Gothic" panose="020B0502020202020204" pitchFamily="34" charset="0"/>
              </a:rPr>
              <a:t> i badrumsskåp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Jordfelsbrytare monteras bredvid centraler för skydd av hela lägenheten</a:t>
            </a:r>
          </a:p>
          <a:p>
            <a:pPr marL="0" indent="0">
              <a:buNone/>
            </a:pPr>
            <a:endParaRPr lang="sv-SE" sz="1800" i="1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238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864096"/>
          </a:xfrm>
        </p:spPr>
        <p:txBody>
          <a:bodyPr/>
          <a:lstStyle/>
          <a:p>
            <a:r>
              <a:rPr lang="sv-SE" dirty="0"/>
              <a:t>VS-åtgärder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412776"/>
            <a:ext cx="7772400" cy="42484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Alla golvbrunnar byts ut och golvbrunnen anpassas till duschplats, val om ni vill behålla ert badkar eller inte kommer imorgon.</a:t>
            </a:r>
            <a:endParaRPr lang="sv-SE" sz="11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Nya rör för tillkommande vatten dras med synliga ledningar på väggarna i berörda utrymmen (ej till kök).</a:t>
            </a:r>
            <a:endParaRPr lang="sv-SE" sz="11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Vi spolar, rensar och filmar avlopp i hela fastigheten under renoveringens gång.</a:t>
            </a:r>
            <a:endParaRPr lang="sv-SE" sz="11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Ny WC-stol, handfat, blandare, duschdraperistång </a:t>
            </a:r>
            <a:r>
              <a:rPr lang="sv-SE" sz="1800" i="1" dirty="0">
                <a:latin typeface="Century Gothic" panose="020B0502020202020204" pitchFamily="34" charset="0"/>
              </a:rPr>
              <a:t>(</a:t>
            </a:r>
            <a:r>
              <a:rPr lang="sv-SE" sz="1600" i="1" dirty="0">
                <a:latin typeface="Century Gothic" panose="020B0502020202020204" pitchFamily="34" charset="0"/>
              </a:rPr>
              <a:t>Om de är äldre än 5 år).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Kök vattensäkras (se bild på nästa sida).</a:t>
            </a:r>
          </a:p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843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75656" y="0"/>
            <a:ext cx="4606280" cy="1143000"/>
          </a:xfrm>
        </p:spPr>
        <p:txBody>
          <a:bodyPr/>
          <a:lstStyle/>
          <a:p>
            <a:r>
              <a:rPr lang="sv-SE" dirty="0"/>
              <a:t>Vattensäkring av kök</a:t>
            </a:r>
          </a:p>
        </p:txBody>
      </p:sp>
      <p:pic>
        <p:nvPicPr>
          <p:cNvPr id="1026" name="Bildobjekt 1">
            <a:extLst>
              <a:ext uri="{FF2B5EF4-FFF2-40B4-BE49-F238E27FC236}">
                <a16:creationId xmlns:a16="http://schemas.microsoft.com/office/drawing/2014/main" id="{7BA2C4E7-930D-CAE5-4462-5807FD33A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1"/>
          <a:stretch/>
        </p:blipFill>
        <p:spPr bwMode="auto">
          <a:xfrm>
            <a:off x="971600" y="1143000"/>
            <a:ext cx="4392488" cy="484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485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r>
              <a:rPr lang="sv-SE" dirty="0"/>
              <a:t>Byggåtgärder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619672"/>
            <a:ext cx="7772400" cy="3992562"/>
          </a:xfrm>
        </p:spPr>
        <p:txBody>
          <a:bodyPr/>
          <a:lstStyle/>
          <a:p>
            <a:r>
              <a:rPr lang="sv-SE" sz="2000" dirty="0">
                <a:latin typeface="Century Gothic" panose="020B0502020202020204" pitchFamily="34" charset="0"/>
              </a:rPr>
              <a:t>Nya ytskikt på väggar och golv i badrum/tvättstuga och duschrum/WC. Plastmatta på golv och ny väggmatta vid duschzonerna. Enligt bild på sida 9. Inredning i tvättstuga enligt bild på sida 10. </a:t>
            </a:r>
          </a:p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	</a:t>
            </a:r>
            <a:r>
              <a:rPr lang="sv-S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 kommer att tas fram 3 </a:t>
            </a:r>
            <a:r>
              <a:rPr lang="sv-SE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sv-S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alternativ på golvmatta och väggmatta som ni 	hyresgäster har att välja på. Vill ni inte välja så väljer 	Bostaden.</a:t>
            </a:r>
          </a:p>
          <a:p>
            <a:endParaRPr lang="sv-SE" sz="1800" dirty="0">
              <a:latin typeface="Century Gothic" panose="020B0502020202020204" pitchFamily="34" charset="0"/>
            </a:endParaRPr>
          </a:p>
          <a:p>
            <a:pPr lvl="0"/>
            <a:r>
              <a:rPr lang="sv-SE" sz="2000" dirty="0">
                <a:latin typeface="Century Gothic" panose="020B0502020202020204" pitchFamily="34" charset="0"/>
              </a:rPr>
              <a:t>Badrumsskåp, krokar, toalettpappershållare och duschdraperistång byts ut.</a:t>
            </a:r>
          </a:p>
          <a:p>
            <a:pPr lvl="0"/>
            <a:endParaRPr lang="sv-SE" sz="1800" dirty="0">
              <a:latin typeface="Century Gothic" panose="020B0502020202020204" pitchFamily="34" charset="0"/>
            </a:endParaRPr>
          </a:p>
          <a:p>
            <a:pPr lvl="0"/>
            <a:r>
              <a:rPr lang="sv-SE" sz="2000" dirty="0">
                <a:latin typeface="Century Gothic" panose="020B0502020202020204" pitchFamily="34" charset="0"/>
              </a:rPr>
              <a:t>Nya innerdörrar till renoverade utrymmen.</a:t>
            </a:r>
          </a:p>
          <a:p>
            <a:pPr lvl="0"/>
            <a:endParaRPr lang="sv-SE" sz="1800" dirty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4972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078E27-5506-7D0F-48B3-A1045158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Beskrivning av utförande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B03D133-A331-ACEB-168C-6DBAF2B43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2060848"/>
            <a:ext cx="4104456" cy="4104456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BDF6DF4-44B7-8917-1C09-057044D3A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190754"/>
            <a:ext cx="410445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04463"/>
      </p:ext>
    </p:extLst>
  </p:cSld>
  <p:clrMapOvr>
    <a:masterClrMapping/>
  </p:clrMapOvr>
</p:sld>
</file>

<file path=ppt/theme/theme1.xml><?xml version="1.0" encoding="utf-8"?>
<a:theme xmlns:a="http://schemas.openxmlformats.org/drawingml/2006/main" name="Bostaden powerpoint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0147d6ef-011b-4a01-92f6-e4183ccbc47a}" enabled="0" method="" siteId="{0147d6ef-011b-4a01-92f6-e4183ccbc47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33855</TotalTime>
  <Words>1003</Words>
  <Application>Microsoft Office PowerPoint</Application>
  <PresentationFormat>Bildspel på skärmen (4:3)</PresentationFormat>
  <Paragraphs>180</Paragraphs>
  <Slides>21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Century Gothic Bold</vt:lpstr>
      <vt:lpstr>Times New Roman</vt:lpstr>
      <vt:lpstr>Bostaden powerpointmall</vt:lpstr>
      <vt:lpstr>PowerPoint-presentation</vt:lpstr>
      <vt:lpstr>Dagordning</vt:lpstr>
      <vt:lpstr>Vi finns här idag</vt:lpstr>
      <vt:lpstr>Totalentreprenad</vt:lpstr>
      <vt:lpstr>EL-åtgärder</vt:lpstr>
      <vt:lpstr>VS-åtgärder</vt:lpstr>
      <vt:lpstr>Vattensäkring av kök</vt:lpstr>
      <vt:lpstr>Byggåtgärder</vt:lpstr>
      <vt:lpstr>Beskrivning av utförande</vt:lpstr>
      <vt:lpstr>PowerPoint-presentation</vt:lpstr>
      <vt:lpstr>Mycket preliminär tidplan Första utkast på tidplanen vi fått av Åbyns Bygg</vt:lpstr>
      <vt:lpstr>Vad kommer dessa renoveringsåtgärder att innebära för dig som hyresgäst? </vt:lpstr>
      <vt:lpstr>PowerPoint-presentation</vt:lpstr>
      <vt:lpstr>Forts.. innebörd renoveringsåtgärder</vt:lpstr>
      <vt:lpstr>Hur ska jag plocka undan? </vt:lpstr>
      <vt:lpstr>Tidplan för renoveringarna</vt:lpstr>
      <vt:lpstr>Hyresreduktion under renovering</vt:lpstr>
      <vt:lpstr>Val av material, valtalong </vt:lpstr>
      <vt:lpstr>PowerPoint-presentation</vt:lpstr>
      <vt:lpstr>Information och kontakt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Tranbärsvägen 2-4 &amp; 8-12</dc:title>
  <dc:creator>Ida Westin</dc:creator>
  <cp:lastModifiedBy>Lars-Gunnar Lindh</cp:lastModifiedBy>
  <cp:revision>525</cp:revision>
  <cp:lastPrinted>2023-04-03T13:57:46Z</cp:lastPrinted>
  <dcterms:created xsi:type="dcterms:W3CDTF">2011-12-22T14:55:25Z</dcterms:created>
  <dcterms:modified xsi:type="dcterms:W3CDTF">2024-02-09T08:19:59Z</dcterms:modified>
</cp:coreProperties>
</file>