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0_1B7110A2.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14" r:id="rId5"/>
    <p:sldId id="259" r:id="rId6"/>
    <p:sldId id="260" r:id="rId7"/>
    <p:sldId id="262" r:id="rId8"/>
    <p:sldId id="338" r:id="rId9"/>
    <p:sldId id="340" r:id="rId10"/>
    <p:sldId id="336" r:id="rId11"/>
    <p:sldId id="337" r:id="rId12"/>
    <p:sldId id="272" r:id="rId13"/>
    <p:sldId id="308" r:id="rId14"/>
    <p:sldId id="301" r:id="rId15"/>
    <p:sldId id="305" r:id="rId16"/>
    <p:sldId id="304" r:id="rId17"/>
    <p:sldId id="256" r:id="rId18"/>
    <p:sldId id="334" r:id="rId19"/>
    <p:sldId id="310" r:id="rId20"/>
    <p:sldId id="311" r:id="rId21"/>
    <p:sldId id="315" r:id="rId22"/>
    <p:sldId id="339" r:id="rId23"/>
    <p:sldId id="317"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D743E9-13E8-96D0-6906-055CA4DEA1A6}" name="Lars-Gunnar Lindh" initials="LL" userId="S::lars-gunnar.lindh@bostaden.umea.se::7d4ed8d2-cf4a-4520-b0ba-2326974b29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784" autoAdjust="0"/>
  </p:normalViewPr>
  <p:slideViewPr>
    <p:cSldViewPr snapToGrid="0">
      <p:cViewPr varScale="1">
        <p:scale>
          <a:sx n="93" d="100"/>
          <a:sy n="93" d="100"/>
        </p:scale>
        <p:origin x="12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omments/modernComment_110_1B7110A2.xml><?xml version="1.0" encoding="utf-8"?>
<p188:cmLst xmlns:a="http://schemas.openxmlformats.org/drawingml/2006/main" xmlns:r="http://schemas.openxmlformats.org/officeDocument/2006/relationships" xmlns:p188="http://schemas.microsoft.com/office/powerpoint/2018/8/main">
  <p188:cm id="{A0311BD7-5CDF-4A2C-8C60-02CEAF7D3C51}" authorId="{BDD743E9-13E8-96D0-6906-055CA4DEA1A6}" created="2022-01-10T14:50:55.962">
    <pc:sldMkLst xmlns:pc="http://schemas.microsoft.com/office/powerpoint/2013/main/command">
      <pc:docMk/>
      <pc:sldMk cId="460394658" sldId="272"/>
    </pc:sldMkLst>
    <p188:txBody>
      <a:bodyPr/>
      <a:lstStyle/>
      <a:p>
        <a:r>
          <a:rPr lang="sv-SE"/>
          <a:t>Vi kanske bara ska informera om att vi kommer att erbjuda evakuering alternativt kvarboende. Hur formulerar vi oss där? Ny slide. Mer info kommer senare.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C3CCD1-6FBB-4FF3-8E30-E3D9C9EF2577}" type="datetimeFigureOut">
              <a:rPr lang="sv-SE" smtClean="0"/>
              <a:t>2022-06-01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DFD16A6-2807-4D7D-AE28-ED60D4874B3B}" type="slidenum">
              <a:rPr lang="sv-SE" smtClean="0"/>
              <a:t>‹#›</a:t>
            </a:fld>
            <a:endParaRPr lang="sv-SE"/>
          </a:p>
        </p:txBody>
      </p:sp>
    </p:spTree>
    <p:extLst>
      <p:ext uri="{BB962C8B-B14F-4D97-AF65-F5344CB8AC3E}">
        <p14:creationId xmlns:p14="http://schemas.microsoft.com/office/powerpoint/2010/main" val="1440425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((Ljudanläggning – 1 </a:t>
            </a:r>
            <a:r>
              <a:rPr lang="sv-SE" dirty="0" err="1"/>
              <a:t>st</a:t>
            </a:r>
            <a:r>
              <a:rPr lang="sv-SE" dirty="0"/>
              <a:t> extra mikrofon är beställd till detta infomöte 2. LG har god kontakt med ansvarig Andreas på Vaniljdrömmen.))</a:t>
            </a:r>
          </a:p>
          <a:p>
            <a:endParaRPr lang="sv-SE" dirty="0"/>
          </a:p>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2</a:t>
            </a:fld>
            <a:endParaRPr lang="sv-SE"/>
          </a:p>
        </p:txBody>
      </p:sp>
    </p:spTree>
    <p:extLst>
      <p:ext uri="{BB962C8B-B14F-4D97-AF65-F5344CB8AC3E}">
        <p14:creationId xmlns:p14="http://schemas.microsoft.com/office/powerpoint/2010/main" val="1698167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baseline="0" dirty="0">
              <a:latin typeface="Century Gothic" panose="020B0502020202020204" pitchFamily="34" charset="0"/>
            </a:endParaRPr>
          </a:p>
        </p:txBody>
      </p:sp>
      <p:sp>
        <p:nvSpPr>
          <p:cNvPr id="4" name="Platshållare för bildnummer 3"/>
          <p:cNvSpPr>
            <a:spLocks noGrp="1"/>
          </p:cNvSpPr>
          <p:nvPr>
            <p:ph type="sldNum" sz="quarter" idx="10"/>
          </p:nvPr>
        </p:nvSpPr>
        <p:spPr/>
        <p:txBody>
          <a:bodyPr/>
          <a:lstStyle/>
          <a:p>
            <a:fld id="{B338C20F-AC4A-49AD-87F8-E4257C5905F8}" type="slidenum">
              <a:rPr lang="sv-SE" smtClean="0"/>
              <a:t>11</a:t>
            </a:fld>
            <a:endParaRPr lang="sv-SE"/>
          </a:p>
        </p:txBody>
      </p:sp>
    </p:spTree>
    <p:extLst>
      <p:ext uri="{BB962C8B-B14F-4D97-AF65-F5344CB8AC3E}">
        <p14:creationId xmlns:p14="http://schemas.microsoft.com/office/powerpoint/2010/main" val="179863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latin typeface="Century Gothic" panose="020B0502020202020204" pitchFamily="34" charset="0"/>
              </a:rPr>
              <a:t>Hemförsäkring</a:t>
            </a:r>
          </a:p>
          <a:p>
            <a:r>
              <a:rPr lang="sv-SE" sz="1100" dirty="0">
                <a:latin typeface="Century Gothic" panose="020B0502020202020204" pitchFamily="34" charset="0"/>
              </a:rPr>
              <a:t>Hemförsäkring är ett bra skydd för dig och ditt hem. Meddela ditt försäkringsbolag om den tillfälliga evakueringen. Om du inte redan har en försäkring bör du teckna en. </a:t>
            </a:r>
          </a:p>
          <a:p>
            <a:endParaRPr lang="sv-SE" sz="1100" dirty="0">
              <a:latin typeface="Century Gothic" panose="020B0502020202020204" pitchFamily="34" charset="0"/>
            </a:endParaRPr>
          </a:p>
          <a:p>
            <a:r>
              <a:rPr lang="sv-SE" sz="1100" b="1" dirty="0">
                <a:latin typeface="Century Gothic" panose="020B0502020202020204" pitchFamily="34" charset="0"/>
              </a:rPr>
              <a:t>Adressändra och gör flyttanmälan</a:t>
            </a:r>
          </a:p>
          <a:p>
            <a:r>
              <a:rPr lang="sv-SE" sz="1100" dirty="0">
                <a:latin typeface="Century Gothic" panose="020B0502020202020204" pitchFamily="34" charset="0"/>
              </a:rPr>
              <a:t>Glöm inte att adressändra och beställa eftersändning av din post i god tid före flytten. Adressändring och flyttanmälan gör du hos Svensk adressändring, www.adressandring.se eller ring på 020-97 98 99.</a:t>
            </a:r>
          </a:p>
          <a:p>
            <a:endParaRPr lang="sv-SE" sz="1100" dirty="0">
              <a:latin typeface="Century Gothic" panose="020B0502020202020204" pitchFamily="34" charset="0"/>
            </a:endParaRPr>
          </a:p>
          <a:p>
            <a:r>
              <a:rPr lang="sv-SE" sz="1100" b="1" dirty="0">
                <a:latin typeface="Century Gothic" panose="020B0502020202020204" pitchFamily="34" charset="0"/>
              </a:rPr>
              <a:t>Flytt av telefon och internet</a:t>
            </a:r>
          </a:p>
          <a:p>
            <a:r>
              <a:rPr lang="sv-SE" sz="1100" dirty="0">
                <a:latin typeface="Century Gothic" panose="020B0502020202020204" pitchFamily="34" charset="0"/>
              </a:rPr>
              <a:t>När du evakueras måste du anmäla flytt av fast telefon och internetabonnemang, om du har sådant. Kontakta dina leverantörer för mer information. </a:t>
            </a:r>
          </a:p>
          <a:p>
            <a:endParaRPr lang="sv-SE" sz="1100" dirty="0">
              <a:latin typeface="Century Gothic" panose="020B0502020202020204" pitchFamily="34" charset="0"/>
            </a:endParaRPr>
          </a:p>
          <a:p>
            <a:r>
              <a:rPr lang="sv-SE" sz="1100" dirty="0">
                <a:latin typeface="Century Gothic" panose="020B0502020202020204" pitchFamily="34" charset="0"/>
              </a:rPr>
              <a:t>Du som har fast telefoni eller ADSL via det analoga telefonnätet kommer efter renoveringen inte längre kunna använda dessa tjänster i lägenheten och bör därför säga upp ditt abonnemang. Istället finns möjlighet att teckna abonnemang för fast telefoni via </a:t>
            </a:r>
            <a:r>
              <a:rPr lang="sv-SE" sz="1100" dirty="0" err="1">
                <a:latin typeface="Century Gothic" panose="020B0502020202020204" pitchFamily="34" charset="0"/>
              </a:rPr>
              <a:t>Bostnet</a:t>
            </a:r>
            <a:r>
              <a:rPr lang="sv-SE" sz="1100" dirty="0">
                <a:latin typeface="Century Gothic" panose="020B0502020202020204" pitchFamily="34" charset="0"/>
              </a:rPr>
              <a:t>. Du som inte har fast telefoni påverkas inte.</a:t>
            </a:r>
          </a:p>
          <a:p>
            <a:endParaRPr lang="sv-SE" sz="1100" b="1" kern="1200" dirty="0">
              <a:solidFill>
                <a:schemeClr val="tx1"/>
              </a:solidFill>
              <a:effectLst/>
              <a:latin typeface="Century Gothic" panose="020B0502020202020204" pitchFamily="34" charset="0"/>
              <a:ea typeface="+mn-ea"/>
              <a:cs typeface="+mn-cs"/>
            </a:endParaRPr>
          </a:p>
          <a:p>
            <a:r>
              <a:rPr lang="sv-SE" sz="1100" b="1" kern="1200" dirty="0">
                <a:solidFill>
                  <a:schemeClr val="tx1"/>
                </a:solidFill>
                <a:effectLst/>
                <a:latin typeface="Century Gothic" panose="020B0502020202020204" pitchFamily="34" charset="0"/>
                <a:ea typeface="+mn-ea"/>
                <a:cs typeface="+mn-cs"/>
              </a:rPr>
              <a:t>Städa ur din lägenhet	</a:t>
            </a:r>
            <a:endParaRPr lang="sv-SE" sz="1100" kern="1200" dirty="0">
              <a:solidFill>
                <a:schemeClr val="tx1"/>
              </a:solidFill>
              <a:effectLst/>
              <a:latin typeface="Century Gothic" panose="020B0502020202020204" pitchFamily="34" charset="0"/>
              <a:ea typeface="+mn-ea"/>
              <a:cs typeface="+mn-cs"/>
            </a:endParaRPr>
          </a:p>
          <a:p>
            <a:r>
              <a:rPr lang="sv-SE" sz="1100" kern="1200" dirty="0">
                <a:solidFill>
                  <a:schemeClr val="tx1"/>
                </a:solidFill>
                <a:effectLst/>
                <a:latin typeface="Century Gothic" panose="020B0502020202020204" pitchFamily="34" charset="0"/>
                <a:ea typeface="+mn-ea"/>
                <a:cs typeface="+mn-cs"/>
              </a:rPr>
              <a:t>När du evakueras ska du tömma och </a:t>
            </a:r>
            <a:r>
              <a:rPr lang="sv-SE" sz="1100" kern="1200" dirty="0" err="1">
                <a:solidFill>
                  <a:schemeClr val="tx1"/>
                </a:solidFill>
                <a:effectLst/>
                <a:latin typeface="Century Gothic" panose="020B0502020202020204" pitchFamily="34" charset="0"/>
                <a:ea typeface="+mn-ea"/>
                <a:cs typeface="+mn-cs"/>
              </a:rPr>
              <a:t>grovstäda</a:t>
            </a:r>
            <a:r>
              <a:rPr lang="sv-SE" sz="1100" kern="1200" dirty="0">
                <a:solidFill>
                  <a:schemeClr val="tx1"/>
                </a:solidFill>
                <a:effectLst/>
                <a:latin typeface="Century Gothic" panose="020B0502020202020204" pitchFamily="34" charset="0"/>
                <a:ea typeface="+mn-ea"/>
                <a:cs typeface="+mn-cs"/>
              </a:rPr>
              <a:t> din lägenhet. Glöm inte att avfrosta frysen och rengöra avloppet i badrummet. Du behöver inte putsa fönstren. </a:t>
            </a:r>
          </a:p>
          <a:p>
            <a:endParaRPr lang="sv-SE" sz="1100" kern="1200" dirty="0">
              <a:solidFill>
                <a:schemeClr val="tx1"/>
              </a:solidFill>
              <a:effectLst/>
              <a:latin typeface="Century Gothic" panose="020B0502020202020204" pitchFamily="34" charset="0"/>
              <a:ea typeface="+mn-ea"/>
              <a:cs typeface="+mn-cs"/>
            </a:endParaRPr>
          </a:p>
          <a:p>
            <a:r>
              <a:rPr lang="sv-SE" sz="1100" kern="1200" dirty="0">
                <a:solidFill>
                  <a:schemeClr val="tx1"/>
                </a:solidFill>
                <a:effectLst/>
                <a:latin typeface="Century Gothic" panose="020B0502020202020204" pitchFamily="34" charset="0"/>
                <a:ea typeface="+mn-ea"/>
                <a:cs typeface="+mn-cs"/>
              </a:rPr>
              <a:t>Mer praktisk information får du i samma veva som du får veta vilken adress du kommer att evakueras till.</a:t>
            </a:r>
          </a:p>
          <a:p>
            <a:endParaRPr lang="sv-SE" dirty="0"/>
          </a:p>
        </p:txBody>
      </p:sp>
      <p:sp>
        <p:nvSpPr>
          <p:cNvPr id="4" name="Platshållare för bildnummer 3"/>
          <p:cNvSpPr>
            <a:spLocks noGrp="1"/>
          </p:cNvSpPr>
          <p:nvPr>
            <p:ph type="sldNum" sz="quarter" idx="5"/>
          </p:nvPr>
        </p:nvSpPr>
        <p:spPr/>
        <p:txBody>
          <a:bodyPr/>
          <a:lstStyle/>
          <a:p>
            <a:fld id="{B338C20F-AC4A-49AD-87F8-E4257C5905F8}" type="slidenum">
              <a:rPr lang="sv-SE" smtClean="0"/>
              <a:t>12</a:t>
            </a:fld>
            <a:endParaRPr lang="sv-SE"/>
          </a:p>
        </p:txBody>
      </p:sp>
    </p:spTree>
    <p:extLst>
      <p:ext uri="{BB962C8B-B14F-4D97-AF65-F5344CB8AC3E}">
        <p14:creationId xmlns:p14="http://schemas.microsoft.com/office/powerpoint/2010/main" val="64760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Flyttersättningen ska täcka kostnader för flytten båda vägarna. Du får hälften av pengarna när du flyttar till evakueringslägenheten och den andra hälften när du flyttar tillbaka till din renoverade lägenhet.</a:t>
            </a:r>
          </a:p>
        </p:txBody>
      </p:sp>
      <p:sp>
        <p:nvSpPr>
          <p:cNvPr id="4" name="Platshållare för bildnummer 3"/>
          <p:cNvSpPr>
            <a:spLocks noGrp="1"/>
          </p:cNvSpPr>
          <p:nvPr>
            <p:ph type="sldNum" sz="quarter" idx="5"/>
          </p:nvPr>
        </p:nvSpPr>
        <p:spPr/>
        <p:txBody>
          <a:bodyPr/>
          <a:lstStyle/>
          <a:p>
            <a:fld id="{B338C20F-AC4A-49AD-87F8-E4257C5905F8}" type="slidenum">
              <a:rPr lang="sv-SE" smtClean="0"/>
              <a:t>13</a:t>
            </a:fld>
            <a:endParaRPr lang="sv-SE"/>
          </a:p>
        </p:txBody>
      </p:sp>
    </p:spTree>
    <p:extLst>
      <p:ext uri="{BB962C8B-B14F-4D97-AF65-F5344CB8AC3E}">
        <p14:creationId xmlns:p14="http://schemas.microsoft.com/office/powerpoint/2010/main" val="417678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14</a:t>
            </a:fld>
            <a:endParaRPr lang="sv-SE"/>
          </a:p>
        </p:txBody>
      </p:sp>
    </p:spTree>
    <p:extLst>
      <p:ext uri="{BB962C8B-B14F-4D97-AF65-F5344CB8AC3E}">
        <p14:creationId xmlns:p14="http://schemas.microsoft.com/office/powerpoint/2010/main" val="326892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16</a:t>
            </a:fld>
            <a:endParaRPr lang="sv-SE"/>
          </a:p>
        </p:txBody>
      </p:sp>
    </p:spTree>
    <p:extLst>
      <p:ext uri="{BB962C8B-B14F-4D97-AF65-F5344CB8AC3E}">
        <p14:creationId xmlns:p14="http://schemas.microsoft.com/office/powerpoint/2010/main" val="244544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17</a:t>
            </a:fld>
            <a:endParaRPr lang="sv-SE"/>
          </a:p>
        </p:txBody>
      </p:sp>
    </p:spTree>
    <p:extLst>
      <p:ext uri="{BB962C8B-B14F-4D97-AF65-F5344CB8AC3E}">
        <p14:creationId xmlns:p14="http://schemas.microsoft.com/office/powerpoint/2010/main" val="151009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18</a:t>
            </a:fld>
            <a:endParaRPr lang="sv-SE"/>
          </a:p>
        </p:txBody>
      </p:sp>
    </p:spTree>
    <p:extLst>
      <p:ext uri="{BB962C8B-B14F-4D97-AF65-F5344CB8AC3E}">
        <p14:creationId xmlns:p14="http://schemas.microsoft.com/office/powerpoint/2010/main" val="290856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19</a:t>
            </a:fld>
            <a:endParaRPr lang="sv-SE"/>
          </a:p>
        </p:txBody>
      </p:sp>
    </p:spTree>
    <p:extLst>
      <p:ext uri="{BB962C8B-B14F-4D97-AF65-F5344CB8AC3E}">
        <p14:creationId xmlns:p14="http://schemas.microsoft.com/office/powerpoint/2010/main" val="294586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Max 3-5 min…..</a:t>
            </a:r>
          </a:p>
          <a:p>
            <a:endParaRPr lang="sv-SE" dirty="0"/>
          </a:p>
          <a:p>
            <a:r>
              <a:rPr lang="sv-SE" dirty="0"/>
              <a:t>Formalia: </a:t>
            </a:r>
          </a:p>
          <a:p>
            <a:pPr marL="228600" indent="-228600">
              <a:buAutoNum type="arabicPeriod"/>
            </a:pPr>
            <a:r>
              <a:rPr lang="sv-SE" dirty="0"/>
              <a:t>Moderator-skap viktigt för att få bra </a:t>
            </a:r>
            <a:r>
              <a:rPr lang="sv-SE" dirty="0" err="1"/>
              <a:t>flow</a:t>
            </a:r>
            <a:r>
              <a:rPr lang="sv-SE" dirty="0"/>
              <a:t> och att alla HG blir hörda!</a:t>
            </a:r>
          </a:p>
          <a:p>
            <a:pPr marL="228600" indent="-228600">
              <a:buAutoNum type="arabicPeriod"/>
            </a:pPr>
            <a:r>
              <a:rPr lang="sv-SE" dirty="0"/>
              <a:t>Vi går igenom punkterna och tydliggör att frågor tar vi gärna frågor. ((men vissa kanske vi måste på slutet)) efter </a:t>
            </a:r>
            <a:r>
              <a:rPr lang="sv-SE" dirty="0" err="1"/>
              <a:t>resp</a:t>
            </a:r>
            <a:r>
              <a:rPr lang="sv-SE" dirty="0"/>
              <a:t> punkt. ”i den mån det går”.</a:t>
            </a:r>
          </a:p>
        </p:txBody>
      </p:sp>
      <p:sp>
        <p:nvSpPr>
          <p:cNvPr id="4" name="Platshållare för bildnummer 3"/>
          <p:cNvSpPr>
            <a:spLocks noGrp="1"/>
          </p:cNvSpPr>
          <p:nvPr>
            <p:ph type="sldNum" sz="quarter" idx="5"/>
          </p:nvPr>
        </p:nvSpPr>
        <p:spPr/>
        <p:txBody>
          <a:bodyPr/>
          <a:lstStyle/>
          <a:p>
            <a:fld id="{3DFD16A6-2807-4D7D-AE28-ED60D4874B3B}" type="slidenum">
              <a:rPr lang="sv-SE" smtClean="0"/>
              <a:t>3</a:t>
            </a:fld>
            <a:endParaRPr lang="sv-SE"/>
          </a:p>
        </p:txBody>
      </p:sp>
    </p:spTree>
    <p:extLst>
      <p:ext uri="{BB962C8B-B14F-4D97-AF65-F5344CB8AC3E}">
        <p14:creationId xmlns:p14="http://schemas.microsoft.com/office/powerpoint/2010/main" val="297616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Badrum: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Med tanke på hyresgästerna så planeras evakuering. Detta </a:t>
            </a:r>
            <a:r>
              <a:rPr lang="sv-SE" sz="1200" dirty="0" err="1">
                <a:effectLst/>
                <a:latin typeface="+mj-lt"/>
                <a:ea typeface="Times New Roman" panose="02020603050405020304" pitchFamily="18" charset="0"/>
              </a:rPr>
              <a:t>pga</a:t>
            </a:r>
            <a:r>
              <a:rPr lang="sv-SE" sz="1200" dirty="0">
                <a:effectLst/>
                <a:latin typeface="+mj-lt"/>
                <a:ea typeface="Times New Roman" panose="02020603050405020304" pitchFamily="18" charset="0"/>
              </a:rPr>
              <a:t> de stora störningar som blir och att ljud, vibrationer transplanteras i hela husets stomme.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Visa gärna hur ”omfattande det ser ut” F.R skickar representativ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Ifall önskemål på utrustning, inredning som kan betraktas som kostnadsdrivande bör framföras att det ofta blir hyreshöjande.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Nytt sophus, </a:t>
            </a:r>
            <a:r>
              <a:rPr lang="sv-SE" sz="1200" dirty="0" err="1">
                <a:effectLst/>
                <a:latin typeface="+mj-lt"/>
                <a:ea typeface="Times New Roman" panose="02020603050405020304" pitchFamily="18" charset="0"/>
              </a:rPr>
              <a:t>sk</a:t>
            </a:r>
            <a:r>
              <a:rPr lang="sv-SE" sz="1200" dirty="0">
                <a:effectLst/>
                <a:latin typeface="+mj-lt"/>
                <a:ea typeface="Times New Roman" panose="02020603050405020304" pitchFamily="18" charset="0"/>
              </a:rPr>
              <a:t> miljöhus, utreds.  Inriktning och målet 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Någon form av ljudabsorbenter monteras i korridorer för att dessa idag är väldigt lyhörda.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Sopsortering flyttas ut i djupbehållare.  2st fraktioner finns redan idag. När vi är klar ska samtliga fraktioner flyttas 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4</a:t>
            </a:fld>
            <a:endParaRPr lang="sv-SE"/>
          </a:p>
        </p:txBody>
      </p:sp>
    </p:spTree>
    <p:extLst>
      <p:ext uri="{BB962C8B-B14F-4D97-AF65-F5344CB8AC3E}">
        <p14:creationId xmlns:p14="http://schemas.microsoft.com/office/powerpoint/2010/main" val="384534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Badrum: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Med tanke på hyresgästerna så planeras evakuering. Detta </a:t>
            </a:r>
            <a:r>
              <a:rPr lang="sv-SE" sz="1200" dirty="0" err="1">
                <a:effectLst/>
                <a:latin typeface="+mj-lt"/>
                <a:ea typeface="Times New Roman" panose="02020603050405020304" pitchFamily="18" charset="0"/>
              </a:rPr>
              <a:t>pga</a:t>
            </a:r>
            <a:r>
              <a:rPr lang="sv-SE" sz="1200" dirty="0">
                <a:effectLst/>
                <a:latin typeface="+mj-lt"/>
                <a:ea typeface="Times New Roman" panose="02020603050405020304" pitchFamily="18" charset="0"/>
              </a:rPr>
              <a:t> de stora störningar som blir och att ljud, vibrationer transplanteras i hela husets stomme.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Visa gärna hur ”omfattande det ser ut” F.R skickar representativ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Ifall önskemål på utrustning, inredning som kan betraktas som kostnadsdrivande bör framföras att det ofta blir hyreshöjande.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Nytt sophus, </a:t>
            </a:r>
            <a:r>
              <a:rPr lang="sv-SE" sz="1200" dirty="0" err="1">
                <a:effectLst/>
                <a:latin typeface="+mj-lt"/>
                <a:ea typeface="Times New Roman" panose="02020603050405020304" pitchFamily="18" charset="0"/>
              </a:rPr>
              <a:t>sk</a:t>
            </a:r>
            <a:r>
              <a:rPr lang="sv-SE" sz="1200" dirty="0">
                <a:effectLst/>
                <a:latin typeface="+mj-lt"/>
                <a:ea typeface="Times New Roman" panose="02020603050405020304" pitchFamily="18" charset="0"/>
              </a:rPr>
              <a:t> miljöhus, utreds.  Inriktning och målet 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Någon form av ljudabsorbenter monteras i korridorer för att dessa idag är väldigt lyhörda.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Sopsortering flyttas ut i djupbehållare.  2st fraktioner finns redan idag. När vi är klar ska samtliga fraktioner flyttas 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5</a:t>
            </a:fld>
            <a:endParaRPr lang="sv-SE"/>
          </a:p>
        </p:txBody>
      </p:sp>
    </p:spTree>
    <p:extLst>
      <p:ext uri="{BB962C8B-B14F-4D97-AF65-F5344CB8AC3E}">
        <p14:creationId xmlns:p14="http://schemas.microsoft.com/office/powerpoint/2010/main" val="201382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Badrum: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Med tanke på hyresgästerna så planeras evakuering. Detta </a:t>
            </a:r>
            <a:r>
              <a:rPr lang="sv-SE" sz="1200" dirty="0" err="1">
                <a:effectLst/>
                <a:latin typeface="+mj-lt"/>
                <a:ea typeface="Times New Roman" panose="02020603050405020304" pitchFamily="18" charset="0"/>
              </a:rPr>
              <a:t>pga</a:t>
            </a:r>
            <a:r>
              <a:rPr lang="sv-SE" sz="1200" dirty="0">
                <a:effectLst/>
                <a:latin typeface="+mj-lt"/>
                <a:ea typeface="Times New Roman" panose="02020603050405020304" pitchFamily="18" charset="0"/>
              </a:rPr>
              <a:t> de stora störningar som blir och att ljud, vibrationer transplanteras i hela husets stomme.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Visa gärna hur ”omfattande det ser ut” F.R skickar representativ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Ifall önskemål på utrustning, inredning som kan betraktas som kostnadsdrivande bör framföras att det ofta blir hyreshöjande.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Nytt sophus, </a:t>
            </a:r>
            <a:r>
              <a:rPr lang="sv-SE" sz="1200" dirty="0" err="1">
                <a:effectLst/>
                <a:latin typeface="+mj-lt"/>
                <a:ea typeface="Times New Roman" panose="02020603050405020304" pitchFamily="18" charset="0"/>
              </a:rPr>
              <a:t>sk</a:t>
            </a:r>
            <a:r>
              <a:rPr lang="sv-SE" sz="1200" dirty="0">
                <a:effectLst/>
                <a:latin typeface="+mj-lt"/>
                <a:ea typeface="Times New Roman" panose="02020603050405020304" pitchFamily="18" charset="0"/>
              </a:rPr>
              <a:t> miljöhus, utreds.  Inriktning och målet 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Någon form av ljudabsorbenter monteras i korridorer för att dessa idag är väldigt lyhörda.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Sopsortering flyttas ut i djupbehållare.  2st fraktioner finns redan idag. När vi är klar ska samtliga fraktioner flyttas 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6</a:t>
            </a:fld>
            <a:endParaRPr lang="sv-SE"/>
          </a:p>
        </p:txBody>
      </p:sp>
    </p:spTree>
    <p:extLst>
      <p:ext uri="{BB962C8B-B14F-4D97-AF65-F5344CB8AC3E}">
        <p14:creationId xmlns:p14="http://schemas.microsoft.com/office/powerpoint/2010/main" val="214800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Badrum: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Med tanke på hyresgästerna så planeras evakuering. Detta </a:t>
            </a:r>
            <a:r>
              <a:rPr lang="sv-SE" sz="1200" dirty="0" err="1">
                <a:effectLst/>
                <a:latin typeface="+mj-lt"/>
                <a:ea typeface="Times New Roman" panose="02020603050405020304" pitchFamily="18" charset="0"/>
              </a:rPr>
              <a:t>pga</a:t>
            </a:r>
            <a:r>
              <a:rPr lang="sv-SE" sz="1200" dirty="0">
                <a:effectLst/>
                <a:latin typeface="+mj-lt"/>
                <a:ea typeface="Times New Roman" panose="02020603050405020304" pitchFamily="18" charset="0"/>
              </a:rPr>
              <a:t> de stora störningar som blir och att ljud, vibrationer transplanteras i hela husets stomme.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Visa gärna hur ”omfattande det ser ut” F.R skickar representativ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Ifall önskemål på utrustning, inredning som kan betraktas som kostnadsdrivande bör framföras att det ofta blir hyreshöjande.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Nytt sophus, </a:t>
            </a:r>
            <a:r>
              <a:rPr lang="sv-SE" sz="1200" dirty="0" err="1">
                <a:effectLst/>
                <a:latin typeface="+mj-lt"/>
                <a:ea typeface="Times New Roman" panose="02020603050405020304" pitchFamily="18" charset="0"/>
              </a:rPr>
              <a:t>sk</a:t>
            </a:r>
            <a:r>
              <a:rPr lang="sv-SE" sz="1200" dirty="0">
                <a:effectLst/>
                <a:latin typeface="+mj-lt"/>
                <a:ea typeface="Times New Roman" panose="02020603050405020304" pitchFamily="18" charset="0"/>
              </a:rPr>
              <a:t> miljöhus, utreds.  Inriktning och målet 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Någon form av ljudabsorbenter monteras i korridorer för att dessa idag är väldigt lyhörda.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Sopsortering flyttas ut i djupbehållare.  2st fraktioner finns redan idag. När vi är klar ska samtliga fraktioner flyttas 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DFD16A6-2807-4D7D-AE28-ED60D4874B3B}" type="slidenum">
              <a:rPr lang="sv-SE" smtClean="0"/>
              <a:t>7</a:t>
            </a:fld>
            <a:endParaRPr lang="sv-SE"/>
          </a:p>
        </p:txBody>
      </p:sp>
    </p:spTree>
    <p:extLst>
      <p:ext uri="{BB962C8B-B14F-4D97-AF65-F5344CB8AC3E}">
        <p14:creationId xmlns:p14="http://schemas.microsoft.com/office/powerpoint/2010/main" val="291762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Valen får göras efter sommaren!</a:t>
            </a:r>
          </a:p>
        </p:txBody>
      </p:sp>
      <p:sp>
        <p:nvSpPr>
          <p:cNvPr id="4" name="Platshållare för bildnummer 3"/>
          <p:cNvSpPr>
            <a:spLocks noGrp="1"/>
          </p:cNvSpPr>
          <p:nvPr>
            <p:ph type="sldNum" sz="quarter" idx="5"/>
          </p:nvPr>
        </p:nvSpPr>
        <p:spPr/>
        <p:txBody>
          <a:bodyPr/>
          <a:lstStyle/>
          <a:p>
            <a:fld id="{3DFD16A6-2807-4D7D-AE28-ED60D4874B3B}" type="slidenum">
              <a:rPr lang="sv-SE" smtClean="0"/>
              <a:t>8</a:t>
            </a:fld>
            <a:endParaRPr lang="sv-SE"/>
          </a:p>
        </p:txBody>
      </p:sp>
    </p:spTree>
    <p:extLst>
      <p:ext uri="{BB962C8B-B14F-4D97-AF65-F5344CB8AC3E}">
        <p14:creationId xmlns:p14="http://schemas.microsoft.com/office/powerpoint/2010/main" val="45963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Om du får en evakueringslägenhet som har en högre hyra än din nuvarande hyra kommer du ändå att betala samma hyra som innan. Om du flyttar till en evakueringslägenhet med lägre hyra än din nuvarande betalar du den lägre hyran.</a:t>
            </a:r>
          </a:p>
          <a:p>
            <a:endParaRPr lang="sv-SE" sz="1100" dirty="0">
              <a:latin typeface="Century Gothic" panose="020B0502020202020204" pitchFamily="34" charset="0"/>
            </a:endParaRPr>
          </a:p>
          <a:p>
            <a:r>
              <a:rPr lang="sv-SE" sz="1100" dirty="0">
                <a:latin typeface="Century Gothic" panose="020B0502020202020204" pitchFamily="34" charset="0"/>
              </a:rPr>
              <a:t>Du kan till exempel välja att flytta alla dina saker själv och får då en summa pengar för det. Du kan också välja att låta en flyttfirma flytta dina saker. </a:t>
            </a: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9</a:t>
            </a:fld>
            <a:endParaRPr lang="sv-SE"/>
          </a:p>
        </p:txBody>
      </p:sp>
    </p:spTree>
    <p:extLst>
      <p:ext uri="{BB962C8B-B14F-4D97-AF65-F5344CB8AC3E}">
        <p14:creationId xmlns:p14="http://schemas.microsoft.com/office/powerpoint/2010/main" val="179863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latin typeface="Century Gothic" panose="020B0502020202020204" pitchFamily="34" charset="0"/>
              </a:rPr>
              <a:t>Vår ambition är att evakueringen ska gå så smidigt till som möjligt för dig och därför finns tre</a:t>
            </a:r>
            <a:r>
              <a:rPr lang="sv-SE" sz="1100" baseline="0" dirty="0">
                <a:latin typeface="Century Gothic" panose="020B0502020202020204" pitchFamily="34" charset="0"/>
              </a:rPr>
              <a:t> olika alternativ att välja bland beroende på hur du vill att flytten ska gå till och hur du vill bo under evakueringen. Om du ordnar flytt av grejer på egen hand ersätter vi dig för det. Och om du ordnar eget boende under renoveringen betalar du ingen hyra till Bostaden.</a:t>
            </a:r>
            <a:endParaRPr lang="sv-SE" sz="1100" dirty="0">
              <a:latin typeface="Century Gothic" panose="020B0502020202020204" pitchFamily="34" charset="0"/>
            </a:endParaRPr>
          </a:p>
          <a:p>
            <a:endParaRPr lang="sv-SE" sz="1100" dirty="0">
              <a:latin typeface="Century Gothic" panose="020B0502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B338C20F-AC4A-49AD-87F8-E4257C5905F8}" type="slidenum">
              <a:rPr lang="sv-SE" smtClean="0"/>
              <a:t>10</a:t>
            </a:fld>
            <a:endParaRPr lang="sv-SE"/>
          </a:p>
        </p:txBody>
      </p:sp>
    </p:spTree>
    <p:extLst>
      <p:ext uri="{BB962C8B-B14F-4D97-AF65-F5344CB8AC3E}">
        <p14:creationId xmlns:p14="http://schemas.microsoft.com/office/powerpoint/2010/main" val="313225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8051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AF2B93DF-654E-41C7-B94B-25A13C1F7582}"/>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19933 h 6858000"/>
              <a:gd name="connsiteX3" fmla="*/ 10780800 w 12192000"/>
              <a:gd name="connsiteY3" fmla="*/ 619933 h 6858000"/>
              <a:gd name="connsiteX4" fmla="*/ 10780800 w 12192000"/>
              <a:gd name="connsiteY4" fmla="*/ 1307533 h 6858000"/>
              <a:gd name="connsiteX5" fmla="*/ 12192000 w 12192000"/>
              <a:gd name="connsiteY5" fmla="*/ 1307533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19933"/>
                </a:lnTo>
                <a:lnTo>
                  <a:pt x="10780800" y="619933"/>
                </a:lnTo>
                <a:lnTo>
                  <a:pt x="10780800" y="1307533"/>
                </a:lnTo>
                <a:lnTo>
                  <a:pt x="12192000" y="1307533"/>
                </a:lnTo>
                <a:lnTo>
                  <a:pt x="12192000" y="6858000"/>
                </a:lnTo>
                <a:lnTo>
                  <a:pt x="0" y="6858000"/>
                </a:lnTo>
                <a:close/>
              </a:path>
            </a:pathLst>
          </a:custGeom>
          <a:solidFill>
            <a:schemeClr val="tx2">
              <a:lumMod val="40000"/>
              <a:lumOff val="60000"/>
            </a:schemeClr>
          </a:solidFill>
        </p:spPr>
        <p:txBody>
          <a:bodyPr wrap="square" tIns="1080000">
            <a:noAutofit/>
          </a:bodyPr>
          <a:lstStyle>
            <a:lvl1pPr marL="0" indent="0" algn="ctr">
              <a:buFontTx/>
              <a:buNone/>
              <a:defRPr/>
            </a:lvl1pPr>
          </a:lstStyle>
          <a:p>
            <a:r>
              <a:rPr lang="sv-SE"/>
              <a:t>Klicka på ikonen för att lägga till en bild</a:t>
            </a:r>
          </a:p>
        </p:txBody>
      </p:sp>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98306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_Mellanbild">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1F3EFB8C-D854-498F-8745-1FDC3DEFCCA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ctangle 5">
            <a:extLst>
              <a:ext uri="{FF2B5EF4-FFF2-40B4-BE49-F238E27FC236}">
                <a16:creationId xmlns:a16="http://schemas.microsoft.com/office/drawing/2014/main" id="{963F77EE-38F7-44FB-96B3-19F75CE71DC1}"/>
              </a:ext>
            </a:extLst>
          </p:cNvPr>
          <p:cNvSpPr>
            <a:spLocks noChangeArrowheads="1"/>
          </p:cNvSpPr>
          <p:nvPr userDrawn="1"/>
        </p:nvSpPr>
        <p:spPr bwMode="auto">
          <a:xfrm>
            <a:off x="10777538" y="614363"/>
            <a:ext cx="1436687" cy="6985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sv-SE" dirty="0"/>
          </a:p>
        </p:txBody>
      </p:sp>
      <p:grpSp>
        <p:nvGrpSpPr>
          <p:cNvPr id="33" name="Grupp 32">
            <a:extLst>
              <a:ext uri="{FF2B5EF4-FFF2-40B4-BE49-F238E27FC236}">
                <a16:creationId xmlns:a16="http://schemas.microsoft.com/office/drawing/2014/main" id="{67C8FB6A-1C0B-4D9F-8DCD-664101EC8C63}"/>
              </a:ext>
            </a:extLst>
          </p:cNvPr>
          <p:cNvGrpSpPr/>
          <p:nvPr userDrawn="1"/>
        </p:nvGrpSpPr>
        <p:grpSpPr>
          <a:xfrm>
            <a:off x="10944225" y="800101"/>
            <a:ext cx="1103313" cy="330200"/>
            <a:chOff x="10944225" y="800101"/>
            <a:chExt cx="1103313" cy="330200"/>
          </a:xfrm>
          <a:solidFill>
            <a:schemeClr val="accent1"/>
          </a:solidFill>
        </p:grpSpPr>
        <p:sp>
          <p:nvSpPr>
            <p:cNvPr id="7" name="Freeform 6">
              <a:extLst>
                <a:ext uri="{FF2B5EF4-FFF2-40B4-BE49-F238E27FC236}">
                  <a16:creationId xmlns:a16="http://schemas.microsoft.com/office/drawing/2014/main" id="{79045A4C-D482-4C0F-842A-8B33AAF00794}"/>
                </a:ext>
              </a:extLst>
            </p:cNvPr>
            <p:cNvSpPr>
              <a:spLocks/>
            </p:cNvSpPr>
            <p:nvPr userDrawn="1"/>
          </p:nvSpPr>
          <p:spPr bwMode="auto">
            <a:xfrm>
              <a:off x="10944225" y="800101"/>
              <a:ext cx="195262" cy="184150"/>
            </a:xfrm>
            <a:custGeom>
              <a:avLst/>
              <a:gdLst>
                <a:gd name="T0" fmla="*/ 338 w 428"/>
                <a:gd name="T1" fmla="*/ 125 h 405"/>
                <a:gd name="T2" fmla="*/ 339 w 428"/>
                <a:gd name="T3" fmla="*/ 145 h 405"/>
                <a:gd name="T4" fmla="*/ 333 w 428"/>
                <a:gd name="T5" fmla="*/ 191 h 405"/>
                <a:gd name="T6" fmla="*/ 343 w 428"/>
                <a:gd name="T7" fmla="*/ 200 h 405"/>
                <a:gd name="T8" fmla="*/ 367 w 428"/>
                <a:gd name="T9" fmla="*/ 259 h 405"/>
                <a:gd name="T10" fmla="*/ 343 w 428"/>
                <a:gd name="T11" fmla="*/ 319 h 405"/>
                <a:gd name="T12" fmla="*/ 283 w 428"/>
                <a:gd name="T13" fmla="*/ 343 h 405"/>
                <a:gd name="T14" fmla="*/ 61 w 428"/>
                <a:gd name="T15" fmla="*/ 343 h 405"/>
                <a:gd name="T16" fmla="*/ 61 w 428"/>
                <a:gd name="T17" fmla="*/ 290 h 405"/>
                <a:gd name="T18" fmla="*/ 169 w 428"/>
                <a:gd name="T19" fmla="*/ 290 h 405"/>
                <a:gd name="T20" fmla="*/ 314 w 428"/>
                <a:gd name="T21" fmla="*/ 145 h 405"/>
                <a:gd name="T22" fmla="*/ 169 w 428"/>
                <a:gd name="T23" fmla="*/ 0 h 405"/>
                <a:gd name="T24" fmla="*/ 143 w 428"/>
                <a:gd name="T25" fmla="*/ 0 h 405"/>
                <a:gd name="T26" fmla="*/ 0 w 428"/>
                <a:gd name="T27" fmla="*/ 0 h 405"/>
                <a:gd name="T28" fmla="*/ 0 w 428"/>
                <a:gd name="T29" fmla="*/ 175 h 405"/>
                <a:gd name="T30" fmla="*/ 218 w 428"/>
                <a:gd name="T31" fmla="*/ 175 h 405"/>
                <a:gd name="T32" fmla="*/ 227 w 428"/>
                <a:gd name="T33" fmla="*/ 145 h 405"/>
                <a:gd name="T34" fmla="*/ 218 w 428"/>
                <a:gd name="T35" fmla="*/ 114 h 405"/>
                <a:gd name="T36" fmla="*/ 61 w 428"/>
                <a:gd name="T37" fmla="*/ 114 h 405"/>
                <a:gd name="T38" fmla="*/ 61 w 428"/>
                <a:gd name="T39" fmla="*/ 61 h 405"/>
                <a:gd name="T40" fmla="*/ 169 w 428"/>
                <a:gd name="T41" fmla="*/ 61 h 405"/>
                <a:gd name="T42" fmla="*/ 228 w 428"/>
                <a:gd name="T43" fmla="*/ 85 h 405"/>
                <a:gd name="T44" fmla="*/ 253 w 428"/>
                <a:gd name="T45" fmla="*/ 145 h 405"/>
                <a:gd name="T46" fmla="*/ 228 w 428"/>
                <a:gd name="T47" fmla="*/ 204 h 405"/>
                <a:gd name="T48" fmla="*/ 169 w 428"/>
                <a:gd name="T49" fmla="*/ 229 h 405"/>
                <a:gd name="T50" fmla="*/ 0 w 428"/>
                <a:gd name="T51" fmla="*/ 229 h 405"/>
                <a:gd name="T52" fmla="*/ 0 w 428"/>
                <a:gd name="T53" fmla="*/ 405 h 405"/>
                <a:gd name="T54" fmla="*/ 283 w 428"/>
                <a:gd name="T55" fmla="*/ 405 h 405"/>
                <a:gd name="T56" fmla="*/ 428 w 428"/>
                <a:gd name="T57" fmla="*/ 259 h 405"/>
                <a:gd name="T58" fmla="*/ 338 w 428"/>
                <a:gd name="T59" fmla="*/ 12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8" h="405">
                  <a:moveTo>
                    <a:pt x="338" y="125"/>
                  </a:moveTo>
                  <a:cubicBezTo>
                    <a:pt x="339" y="131"/>
                    <a:pt x="339" y="138"/>
                    <a:pt x="339" y="145"/>
                  </a:cubicBezTo>
                  <a:cubicBezTo>
                    <a:pt x="339" y="161"/>
                    <a:pt x="337" y="177"/>
                    <a:pt x="333" y="191"/>
                  </a:cubicBezTo>
                  <a:cubicBezTo>
                    <a:pt x="336" y="194"/>
                    <a:pt x="340" y="197"/>
                    <a:pt x="343" y="200"/>
                  </a:cubicBezTo>
                  <a:cubicBezTo>
                    <a:pt x="358" y="215"/>
                    <a:pt x="367" y="236"/>
                    <a:pt x="367" y="259"/>
                  </a:cubicBezTo>
                  <a:cubicBezTo>
                    <a:pt x="367" y="283"/>
                    <a:pt x="358" y="303"/>
                    <a:pt x="343" y="319"/>
                  </a:cubicBezTo>
                  <a:cubicBezTo>
                    <a:pt x="327" y="334"/>
                    <a:pt x="306" y="343"/>
                    <a:pt x="283" y="343"/>
                  </a:cubicBezTo>
                  <a:cubicBezTo>
                    <a:pt x="61" y="343"/>
                    <a:pt x="61" y="343"/>
                    <a:pt x="61" y="343"/>
                  </a:cubicBezTo>
                  <a:cubicBezTo>
                    <a:pt x="61" y="290"/>
                    <a:pt x="61" y="290"/>
                    <a:pt x="61" y="290"/>
                  </a:cubicBezTo>
                  <a:cubicBezTo>
                    <a:pt x="169" y="290"/>
                    <a:pt x="169" y="290"/>
                    <a:pt x="169" y="290"/>
                  </a:cubicBezTo>
                  <a:cubicBezTo>
                    <a:pt x="249" y="290"/>
                    <a:pt x="314" y="225"/>
                    <a:pt x="314" y="145"/>
                  </a:cubicBezTo>
                  <a:cubicBezTo>
                    <a:pt x="314" y="65"/>
                    <a:pt x="249" y="0"/>
                    <a:pt x="169" y="0"/>
                  </a:cubicBezTo>
                  <a:cubicBezTo>
                    <a:pt x="143" y="0"/>
                    <a:pt x="143" y="0"/>
                    <a:pt x="143" y="0"/>
                  </a:cubicBezTo>
                  <a:cubicBezTo>
                    <a:pt x="0" y="0"/>
                    <a:pt x="0" y="0"/>
                    <a:pt x="0" y="0"/>
                  </a:cubicBezTo>
                  <a:cubicBezTo>
                    <a:pt x="0" y="175"/>
                    <a:pt x="0" y="175"/>
                    <a:pt x="0" y="175"/>
                  </a:cubicBezTo>
                  <a:cubicBezTo>
                    <a:pt x="218" y="175"/>
                    <a:pt x="218" y="175"/>
                    <a:pt x="218" y="175"/>
                  </a:cubicBezTo>
                  <a:cubicBezTo>
                    <a:pt x="224" y="166"/>
                    <a:pt x="227" y="156"/>
                    <a:pt x="227" y="145"/>
                  </a:cubicBezTo>
                  <a:cubicBezTo>
                    <a:pt x="227" y="134"/>
                    <a:pt x="224" y="123"/>
                    <a:pt x="218" y="114"/>
                  </a:cubicBezTo>
                  <a:cubicBezTo>
                    <a:pt x="61" y="114"/>
                    <a:pt x="61" y="114"/>
                    <a:pt x="61" y="114"/>
                  </a:cubicBezTo>
                  <a:cubicBezTo>
                    <a:pt x="61" y="61"/>
                    <a:pt x="61" y="61"/>
                    <a:pt x="61" y="61"/>
                  </a:cubicBezTo>
                  <a:cubicBezTo>
                    <a:pt x="169" y="61"/>
                    <a:pt x="169" y="61"/>
                    <a:pt x="169" y="61"/>
                  </a:cubicBezTo>
                  <a:cubicBezTo>
                    <a:pt x="192" y="61"/>
                    <a:pt x="213" y="70"/>
                    <a:pt x="228" y="85"/>
                  </a:cubicBezTo>
                  <a:cubicBezTo>
                    <a:pt x="243" y="101"/>
                    <a:pt x="253" y="121"/>
                    <a:pt x="253" y="145"/>
                  </a:cubicBezTo>
                  <a:cubicBezTo>
                    <a:pt x="253" y="168"/>
                    <a:pt x="243" y="189"/>
                    <a:pt x="228" y="204"/>
                  </a:cubicBezTo>
                  <a:cubicBezTo>
                    <a:pt x="213" y="220"/>
                    <a:pt x="192" y="229"/>
                    <a:pt x="169" y="229"/>
                  </a:cubicBezTo>
                  <a:cubicBezTo>
                    <a:pt x="0" y="229"/>
                    <a:pt x="0" y="229"/>
                    <a:pt x="0" y="229"/>
                  </a:cubicBezTo>
                  <a:cubicBezTo>
                    <a:pt x="0" y="405"/>
                    <a:pt x="0" y="405"/>
                    <a:pt x="0" y="405"/>
                  </a:cubicBezTo>
                  <a:cubicBezTo>
                    <a:pt x="283" y="405"/>
                    <a:pt x="283" y="405"/>
                    <a:pt x="283" y="405"/>
                  </a:cubicBezTo>
                  <a:cubicBezTo>
                    <a:pt x="363" y="405"/>
                    <a:pt x="428" y="340"/>
                    <a:pt x="428" y="259"/>
                  </a:cubicBezTo>
                  <a:cubicBezTo>
                    <a:pt x="428" y="199"/>
                    <a:pt x="391" y="147"/>
                    <a:pt x="338"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7">
              <a:extLst>
                <a:ext uri="{FF2B5EF4-FFF2-40B4-BE49-F238E27FC236}">
                  <a16:creationId xmlns:a16="http://schemas.microsoft.com/office/drawing/2014/main" id="{E2F8A8D4-5F76-4968-940C-7782B1D38AC2}"/>
                </a:ext>
              </a:extLst>
            </p:cNvPr>
            <p:cNvSpPr>
              <a:spLocks noEditPoints="1"/>
            </p:cNvSpPr>
            <p:nvPr userDrawn="1"/>
          </p:nvSpPr>
          <p:spPr bwMode="auto">
            <a:xfrm>
              <a:off x="11196638" y="809626"/>
              <a:ext cx="92075" cy="146050"/>
            </a:xfrm>
            <a:custGeom>
              <a:avLst/>
              <a:gdLst>
                <a:gd name="T0" fmla="*/ 0 w 202"/>
                <a:gd name="T1" fmla="*/ 322 h 322"/>
                <a:gd name="T2" fmla="*/ 0 w 202"/>
                <a:gd name="T3" fmla="*/ 0 h 322"/>
                <a:gd name="T4" fmla="*/ 51 w 202"/>
                <a:gd name="T5" fmla="*/ 0 h 322"/>
                <a:gd name="T6" fmla="*/ 115 w 202"/>
                <a:gd name="T7" fmla="*/ 6 h 322"/>
                <a:gd name="T8" fmla="*/ 161 w 202"/>
                <a:gd name="T9" fmla="*/ 34 h 322"/>
                <a:gd name="T10" fmla="*/ 178 w 202"/>
                <a:gd name="T11" fmla="*/ 83 h 322"/>
                <a:gd name="T12" fmla="*/ 171 w 202"/>
                <a:gd name="T13" fmla="*/ 117 h 322"/>
                <a:gd name="T14" fmla="*/ 145 w 202"/>
                <a:gd name="T15" fmla="*/ 145 h 322"/>
                <a:gd name="T16" fmla="*/ 188 w 202"/>
                <a:gd name="T17" fmla="*/ 179 h 322"/>
                <a:gd name="T18" fmla="*/ 202 w 202"/>
                <a:gd name="T19" fmla="*/ 228 h 322"/>
                <a:gd name="T20" fmla="*/ 188 w 202"/>
                <a:gd name="T21" fmla="*/ 278 h 322"/>
                <a:gd name="T22" fmla="*/ 152 w 202"/>
                <a:gd name="T23" fmla="*/ 311 h 322"/>
                <a:gd name="T24" fmla="*/ 90 w 202"/>
                <a:gd name="T25" fmla="*/ 322 h 322"/>
                <a:gd name="T26" fmla="*/ 0 w 202"/>
                <a:gd name="T27" fmla="*/ 322 h 322"/>
                <a:gd name="T28" fmla="*/ 61 w 202"/>
                <a:gd name="T29" fmla="*/ 59 h 322"/>
                <a:gd name="T30" fmla="*/ 61 w 202"/>
                <a:gd name="T31" fmla="*/ 127 h 322"/>
                <a:gd name="T32" fmla="*/ 75 w 202"/>
                <a:gd name="T33" fmla="*/ 127 h 322"/>
                <a:gd name="T34" fmla="*/ 108 w 202"/>
                <a:gd name="T35" fmla="*/ 117 h 322"/>
                <a:gd name="T36" fmla="*/ 119 w 202"/>
                <a:gd name="T37" fmla="*/ 91 h 322"/>
                <a:gd name="T38" fmla="*/ 109 w 202"/>
                <a:gd name="T39" fmla="*/ 68 h 322"/>
                <a:gd name="T40" fmla="*/ 77 w 202"/>
                <a:gd name="T41" fmla="*/ 59 h 322"/>
                <a:gd name="T42" fmla="*/ 61 w 202"/>
                <a:gd name="T43" fmla="*/ 59 h 322"/>
                <a:gd name="T44" fmla="*/ 61 w 202"/>
                <a:gd name="T45" fmla="*/ 181 h 322"/>
                <a:gd name="T46" fmla="*/ 61 w 202"/>
                <a:gd name="T47" fmla="*/ 264 h 322"/>
                <a:gd name="T48" fmla="*/ 77 w 202"/>
                <a:gd name="T49" fmla="*/ 264 h 322"/>
                <a:gd name="T50" fmla="*/ 128 w 202"/>
                <a:gd name="T51" fmla="*/ 254 h 322"/>
                <a:gd name="T52" fmla="*/ 142 w 202"/>
                <a:gd name="T53" fmla="*/ 226 h 322"/>
                <a:gd name="T54" fmla="*/ 126 w 202"/>
                <a:gd name="T55" fmla="*/ 193 h 322"/>
                <a:gd name="T56" fmla="*/ 74 w 202"/>
                <a:gd name="T57" fmla="*/ 181 h 322"/>
                <a:gd name="T58" fmla="*/ 61 w 202"/>
                <a:gd name="T59" fmla="*/ 18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322">
                  <a:moveTo>
                    <a:pt x="0" y="322"/>
                  </a:moveTo>
                  <a:cubicBezTo>
                    <a:pt x="0" y="0"/>
                    <a:pt x="0" y="0"/>
                    <a:pt x="0" y="0"/>
                  </a:cubicBezTo>
                  <a:cubicBezTo>
                    <a:pt x="51" y="0"/>
                    <a:pt x="51" y="0"/>
                    <a:pt x="51" y="0"/>
                  </a:cubicBezTo>
                  <a:cubicBezTo>
                    <a:pt x="80" y="0"/>
                    <a:pt x="102" y="2"/>
                    <a:pt x="115" y="6"/>
                  </a:cubicBezTo>
                  <a:cubicBezTo>
                    <a:pt x="134" y="11"/>
                    <a:pt x="150" y="21"/>
                    <a:pt x="161" y="34"/>
                  </a:cubicBezTo>
                  <a:cubicBezTo>
                    <a:pt x="173" y="48"/>
                    <a:pt x="178" y="65"/>
                    <a:pt x="178" y="83"/>
                  </a:cubicBezTo>
                  <a:cubicBezTo>
                    <a:pt x="178" y="96"/>
                    <a:pt x="176" y="107"/>
                    <a:pt x="171" y="117"/>
                  </a:cubicBezTo>
                  <a:cubicBezTo>
                    <a:pt x="165" y="127"/>
                    <a:pt x="157" y="136"/>
                    <a:pt x="145" y="145"/>
                  </a:cubicBezTo>
                  <a:cubicBezTo>
                    <a:pt x="165" y="154"/>
                    <a:pt x="179" y="166"/>
                    <a:pt x="188" y="179"/>
                  </a:cubicBezTo>
                  <a:cubicBezTo>
                    <a:pt x="197" y="193"/>
                    <a:pt x="202" y="209"/>
                    <a:pt x="202" y="228"/>
                  </a:cubicBezTo>
                  <a:cubicBezTo>
                    <a:pt x="202" y="246"/>
                    <a:pt x="197" y="263"/>
                    <a:pt x="188" y="278"/>
                  </a:cubicBezTo>
                  <a:cubicBezTo>
                    <a:pt x="178" y="293"/>
                    <a:pt x="166" y="304"/>
                    <a:pt x="152" y="311"/>
                  </a:cubicBezTo>
                  <a:cubicBezTo>
                    <a:pt x="137" y="318"/>
                    <a:pt x="116" y="322"/>
                    <a:pt x="90" y="322"/>
                  </a:cubicBezTo>
                  <a:lnTo>
                    <a:pt x="0" y="322"/>
                  </a:lnTo>
                  <a:close/>
                  <a:moveTo>
                    <a:pt x="61" y="59"/>
                  </a:moveTo>
                  <a:cubicBezTo>
                    <a:pt x="61" y="127"/>
                    <a:pt x="61" y="127"/>
                    <a:pt x="61" y="127"/>
                  </a:cubicBezTo>
                  <a:cubicBezTo>
                    <a:pt x="75" y="127"/>
                    <a:pt x="75" y="127"/>
                    <a:pt x="75" y="127"/>
                  </a:cubicBezTo>
                  <a:cubicBezTo>
                    <a:pt x="90" y="127"/>
                    <a:pt x="101" y="123"/>
                    <a:pt x="108" y="117"/>
                  </a:cubicBezTo>
                  <a:cubicBezTo>
                    <a:pt x="115" y="111"/>
                    <a:pt x="119" y="102"/>
                    <a:pt x="119" y="91"/>
                  </a:cubicBezTo>
                  <a:cubicBezTo>
                    <a:pt x="119" y="81"/>
                    <a:pt x="116" y="73"/>
                    <a:pt x="109" y="68"/>
                  </a:cubicBezTo>
                  <a:cubicBezTo>
                    <a:pt x="102" y="62"/>
                    <a:pt x="91" y="59"/>
                    <a:pt x="77" y="59"/>
                  </a:cubicBezTo>
                  <a:lnTo>
                    <a:pt x="61" y="59"/>
                  </a:lnTo>
                  <a:close/>
                  <a:moveTo>
                    <a:pt x="61" y="181"/>
                  </a:moveTo>
                  <a:cubicBezTo>
                    <a:pt x="61" y="264"/>
                    <a:pt x="61" y="264"/>
                    <a:pt x="61" y="264"/>
                  </a:cubicBezTo>
                  <a:cubicBezTo>
                    <a:pt x="77" y="264"/>
                    <a:pt x="77" y="264"/>
                    <a:pt x="77" y="264"/>
                  </a:cubicBezTo>
                  <a:cubicBezTo>
                    <a:pt x="102" y="264"/>
                    <a:pt x="119" y="260"/>
                    <a:pt x="128" y="254"/>
                  </a:cubicBezTo>
                  <a:cubicBezTo>
                    <a:pt x="137" y="248"/>
                    <a:pt x="142" y="238"/>
                    <a:pt x="142" y="226"/>
                  </a:cubicBezTo>
                  <a:cubicBezTo>
                    <a:pt x="142" y="212"/>
                    <a:pt x="136" y="201"/>
                    <a:pt x="126" y="193"/>
                  </a:cubicBezTo>
                  <a:cubicBezTo>
                    <a:pt x="116" y="185"/>
                    <a:pt x="98" y="181"/>
                    <a:pt x="74" y="181"/>
                  </a:cubicBezTo>
                  <a:lnTo>
                    <a:pt x="61"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8">
              <a:extLst>
                <a:ext uri="{FF2B5EF4-FFF2-40B4-BE49-F238E27FC236}">
                  <a16:creationId xmlns:a16="http://schemas.microsoft.com/office/drawing/2014/main" id="{4C6E84D0-39F5-4F88-8665-1C6026532C75}"/>
                </a:ext>
              </a:extLst>
            </p:cNvPr>
            <p:cNvSpPr>
              <a:spLocks noEditPoints="1"/>
            </p:cNvSpPr>
            <p:nvPr userDrawn="1"/>
          </p:nvSpPr>
          <p:spPr bwMode="auto">
            <a:xfrm>
              <a:off x="11296650" y="846138"/>
              <a:ext cx="114300" cy="112713"/>
            </a:xfrm>
            <a:custGeom>
              <a:avLst/>
              <a:gdLst>
                <a:gd name="T0" fmla="*/ 123 w 249"/>
                <a:gd name="T1" fmla="*/ 0 h 250"/>
                <a:gd name="T2" fmla="*/ 186 w 249"/>
                <a:gd name="T3" fmla="*/ 17 h 250"/>
                <a:gd name="T4" fmla="*/ 233 w 249"/>
                <a:gd name="T5" fmla="*/ 63 h 250"/>
                <a:gd name="T6" fmla="*/ 249 w 249"/>
                <a:gd name="T7" fmla="*/ 125 h 250"/>
                <a:gd name="T8" fmla="*/ 233 w 249"/>
                <a:gd name="T9" fmla="*/ 188 h 250"/>
                <a:gd name="T10" fmla="*/ 187 w 249"/>
                <a:gd name="T11" fmla="*/ 234 h 250"/>
                <a:gd name="T12" fmla="*/ 123 w 249"/>
                <a:gd name="T13" fmla="*/ 250 h 250"/>
                <a:gd name="T14" fmla="*/ 36 w 249"/>
                <a:gd name="T15" fmla="*/ 214 h 250"/>
                <a:gd name="T16" fmla="*/ 0 w 249"/>
                <a:gd name="T17" fmla="*/ 125 h 250"/>
                <a:gd name="T18" fmla="*/ 41 w 249"/>
                <a:gd name="T19" fmla="*/ 32 h 250"/>
                <a:gd name="T20" fmla="*/ 123 w 249"/>
                <a:gd name="T21" fmla="*/ 0 h 250"/>
                <a:gd name="T22" fmla="*/ 124 w 249"/>
                <a:gd name="T23" fmla="*/ 56 h 250"/>
                <a:gd name="T24" fmla="*/ 78 w 249"/>
                <a:gd name="T25" fmla="*/ 76 h 250"/>
                <a:gd name="T26" fmla="*/ 59 w 249"/>
                <a:gd name="T27" fmla="*/ 125 h 250"/>
                <a:gd name="T28" fmla="*/ 78 w 249"/>
                <a:gd name="T29" fmla="*/ 175 h 250"/>
                <a:gd name="T30" fmla="*/ 124 w 249"/>
                <a:gd name="T31" fmla="*/ 195 h 250"/>
                <a:gd name="T32" fmla="*/ 171 w 249"/>
                <a:gd name="T33" fmla="*/ 175 h 250"/>
                <a:gd name="T34" fmla="*/ 189 w 249"/>
                <a:gd name="T35" fmla="*/ 125 h 250"/>
                <a:gd name="T36" fmla="*/ 171 w 249"/>
                <a:gd name="T37" fmla="*/ 75 h 250"/>
                <a:gd name="T38" fmla="*/ 124 w 249"/>
                <a:gd name="T39" fmla="*/ 5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250">
                  <a:moveTo>
                    <a:pt x="123" y="0"/>
                  </a:moveTo>
                  <a:cubicBezTo>
                    <a:pt x="146" y="0"/>
                    <a:pt x="167" y="6"/>
                    <a:pt x="186" y="17"/>
                  </a:cubicBezTo>
                  <a:cubicBezTo>
                    <a:pt x="206" y="28"/>
                    <a:pt x="222" y="43"/>
                    <a:pt x="233" y="63"/>
                  </a:cubicBezTo>
                  <a:cubicBezTo>
                    <a:pt x="244" y="82"/>
                    <a:pt x="249" y="103"/>
                    <a:pt x="249" y="125"/>
                  </a:cubicBezTo>
                  <a:cubicBezTo>
                    <a:pt x="249" y="147"/>
                    <a:pt x="244" y="168"/>
                    <a:pt x="233" y="188"/>
                  </a:cubicBezTo>
                  <a:cubicBezTo>
                    <a:pt x="222" y="207"/>
                    <a:pt x="206" y="223"/>
                    <a:pt x="187" y="234"/>
                  </a:cubicBezTo>
                  <a:cubicBezTo>
                    <a:pt x="168" y="245"/>
                    <a:pt x="147" y="250"/>
                    <a:pt x="123" y="250"/>
                  </a:cubicBezTo>
                  <a:cubicBezTo>
                    <a:pt x="89" y="250"/>
                    <a:pt x="60" y="238"/>
                    <a:pt x="36" y="214"/>
                  </a:cubicBezTo>
                  <a:cubicBezTo>
                    <a:pt x="12" y="189"/>
                    <a:pt x="0" y="160"/>
                    <a:pt x="0" y="125"/>
                  </a:cubicBezTo>
                  <a:cubicBezTo>
                    <a:pt x="0" y="88"/>
                    <a:pt x="13" y="57"/>
                    <a:pt x="41" y="32"/>
                  </a:cubicBezTo>
                  <a:cubicBezTo>
                    <a:pt x="65" y="11"/>
                    <a:pt x="92" y="0"/>
                    <a:pt x="123" y="0"/>
                  </a:cubicBezTo>
                  <a:moveTo>
                    <a:pt x="124" y="56"/>
                  </a:moveTo>
                  <a:cubicBezTo>
                    <a:pt x="106" y="56"/>
                    <a:pt x="90" y="63"/>
                    <a:pt x="78" y="76"/>
                  </a:cubicBezTo>
                  <a:cubicBezTo>
                    <a:pt x="65" y="88"/>
                    <a:pt x="59" y="105"/>
                    <a:pt x="59" y="125"/>
                  </a:cubicBezTo>
                  <a:cubicBezTo>
                    <a:pt x="59" y="146"/>
                    <a:pt x="65" y="163"/>
                    <a:pt x="78" y="175"/>
                  </a:cubicBezTo>
                  <a:cubicBezTo>
                    <a:pt x="90" y="188"/>
                    <a:pt x="105" y="195"/>
                    <a:pt x="124" y="195"/>
                  </a:cubicBezTo>
                  <a:cubicBezTo>
                    <a:pt x="143" y="195"/>
                    <a:pt x="158" y="188"/>
                    <a:pt x="171" y="175"/>
                  </a:cubicBezTo>
                  <a:cubicBezTo>
                    <a:pt x="183" y="162"/>
                    <a:pt x="189" y="146"/>
                    <a:pt x="189" y="125"/>
                  </a:cubicBezTo>
                  <a:cubicBezTo>
                    <a:pt x="189" y="105"/>
                    <a:pt x="183" y="88"/>
                    <a:pt x="171" y="75"/>
                  </a:cubicBezTo>
                  <a:cubicBezTo>
                    <a:pt x="159" y="63"/>
                    <a:pt x="143" y="56"/>
                    <a:pt x="124"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9">
              <a:extLst>
                <a:ext uri="{FF2B5EF4-FFF2-40B4-BE49-F238E27FC236}">
                  <a16:creationId xmlns:a16="http://schemas.microsoft.com/office/drawing/2014/main" id="{3A195C71-4C48-45C1-B3E7-02BBD14FF67C}"/>
                </a:ext>
              </a:extLst>
            </p:cNvPr>
            <p:cNvSpPr>
              <a:spLocks/>
            </p:cNvSpPr>
            <p:nvPr userDrawn="1"/>
          </p:nvSpPr>
          <p:spPr bwMode="auto">
            <a:xfrm>
              <a:off x="11418888" y="846138"/>
              <a:ext cx="77787" cy="112713"/>
            </a:xfrm>
            <a:custGeom>
              <a:avLst/>
              <a:gdLst>
                <a:gd name="T0" fmla="*/ 165 w 169"/>
                <a:gd name="T1" fmla="*/ 39 h 250"/>
                <a:gd name="T2" fmla="*/ 128 w 169"/>
                <a:gd name="T3" fmla="*/ 76 h 250"/>
                <a:gd name="T4" fmla="*/ 87 w 169"/>
                <a:gd name="T5" fmla="*/ 54 h 250"/>
                <a:gd name="T6" fmla="*/ 71 w 169"/>
                <a:gd name="T7" fmla="*/ 58 h 250"/>
                <a:gd name="T8" fmla="*/ 65 w 169"/>
                <a:gd name="T9" fmla="*/ 69 h 250"/>
                <a:gd name="T10" fmla="*/ 69 w 169"/>
                <a:gd name="T11" fmla="*/ 78 h 250"/>
                <a:gd name="T12" fmla="*/ 87 w 169"/>
                <a:gd name="T13" fmla="*/ 89 h 250"/>
                <a:gd name="T14" fmla="*/ 109 w 169"/>
                <a:gd name="T15" fmla="*/ 100 h 250"/>
                <a:gd name="T16" fmla="*/ 156 w 169"/>
                <a:gd name="T17" fmla="*/ 134 h 250"/>
                <a:gd name="T18" fmla="*/ 169 w 169"/>
                <a:gd name="T19" fmla="*/ 176 h 250"/>
                <a:gd name="T20" fmla="*/ 146 w 169"/>
                <a:gd name="T21" fmla="*/ 229 h 250"/>
                <a:gd name="T22" fmla="*/ 83 w 169"/>
                <a:gd name="T23" fmla="*/ 250 h 250"/>
                <a:gd name="T24" fmla="*/ 0 w 169"/>
                <a:gd name="T25" fmla="*/ 210 h 250"/>
                <a:gd name="T26" fmla="*/ 37 w 169"/>
                <a:gd name="T27" fmla="*/ 169 h 250"/>
                <a:gd name="T28" fmla="*/ 62 w 169"/>
                <a:gd name="T29" fmla="*/ 189 h 250"/>
                <a:gd name="T30" fmla="*/ 87 w 169"/>
                <a:gd name="T31" fmla="*/ 197 h 250"/>
                <a:gd name="T32" fmla="*/ 106 w 169"/>
                <a:gd name="T33" fmla="*/ 191 h 250"/>
                <a:gd name="T34" fmla="*/ 113 w 169"/>
                <a:gd name="T35" fmla="*/ 178 h 250"/>
                <a:gd name="T36" fmla="*/ 87 w 169"/>
                <a:gd name="T37" fmla="*/ 151 h 250"/>
                <a:gd name="T38" fmla="*/ 67 w 169"/>
                <a:gd name="T39" fmla="*/ 141 h 250"/>
                <a:gd name="T40" fmla="*/ 9 w 169"/>
                <a:gd name="T41" fmla="*/ 68 h 250"/>
                <a:gd name="T42" fmla="*/ 31 w 169"/>
                <a:gd name="T43" fmla="*/ 20 h 250"/>
                <a:gd name="T44" fmla="*/ 86 w 169"/>
                <a:gd name="T45" fmla="*/ 0 h 250"/>
                <a:gd name="T46" fmla="*/ 130 w 169"/>
                <a:gd name="T47" fmla="*/ 10 h 250"/>
                <a:gd name="T48" fmla="*/ 165 w 169"/>
                <a:gd name="T49" fmla="*/ 3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250">
                  <a:moveTo>
                    <a:pt x="165" y="39"/>
                  </a:moveTo>
                  <a:cubicBezTo>
                    <a:pt x="128" y="76"/>
                    <a:pt x="128" y="76"/>
                    <a:pt x="128" y="76"/>
                  </a:cubicBezTo>
                  <a:cubicBezTo>
                    <a:pt x="113" y="61"/>
                    <a:pt x="99" y="54"/>
                    <a:pt x="87" y="54"/>
                  </a:cubicBezTo>
                  <a:cubicBezTo>
                    <a:pt x="80" y="54"/>
                    <a:pt x="75" y="55"/>
                    <a:pt x="71" y="58"/>
                  </a:cubicBezTo>
                  <a:cubicBezTo>
                    <a:pt x="67" y="61"/>
                    <a:pt x="65" y="65"/>
                    <a:pt x="65" y="69"/>
                  </a:cubicBezTo>
                  <a:cubicBezTo>
                    <a:pt x="65" y="72"/>
                    <a:pt x="67" y="75"/>
                    <a:pt x="69" y="78"/>
                  </a:cubicBezTo>
                  <a:cubicBezTo>
                    <a:pt x="71" y="80"/>
                    <a:pt x="77" y="84"/>
                    <a:pt x="87" y="89"/>
                  </a:cubicBezTo>
                  <a:cubicBezTo>
                    <a:pt x="109" y="100"/>
                    <a:pt x="109" y="100"/>
                    <a:pt x="109" y="100"/>
                  </a:cubicBezTo>
                  <a:cubicBezTo>
                    <a:pt x="132" y="111"/>
                    <a:pt x="148" y="123"/>
                    <a:pt x="156" y="134"/>
                  </a:cubicBezTo>
                  <a:cubicBezTo>
                    <a:pt x="165" y="146"/>
                    <a:pt x="169" y="160"/>
                    <a:pt x="169" y="176"/>
                  </a:cubicBezTo>
                  <a:cubicBezTo>
                    <a:pt x="169" y="197"/>
                    <a:pt x="161" y="215"/>
                    <a:pt x="146" y="229"/>
                  </a:cubicBezTo>
                  <a:cubicBezTo>
                    <a:pt x="130" y="243"/>
                    <a:pt x="109" y="250"/>
                    <a:pt x="83" y="250"/>
                  </a:cubicBezTo>
                  <a:cubicBezTo>
                    <a:pt x="49" y="250"/>
                    <a:pt x="21" y="237"/>
                    <a:pt x="0" y="210"/>
                  </a:cubicBezTo>
                  <a:cubicBezTo>
                    <a:pt x="37" y="169"/>
                    <a:pt x="37" y="169"/>
                    <a:pt x="37" y="169"/>
                  </a:cubicBezTo>
                  <a:cubicBezTo>
                    <a:pt x="44" y="178"/>
                    <a:pt x="52" y="184"/>
                    <a:pt x="62" y="189"/>
                  </a:cubicBezTo>
                  <a:cubicBezTo>
                    <a:pt x="71" y="194"/>
                    <a:pt x="79" y="197"/>
                    <a:pt x="87" y="197"/>
                  </a:cubicBezTo>
                  <a:cubicBezTo>
                    <a:pt x="94" y="197"/>
                    <a:pt x="101" y="195"/>
                    <a:pt x="106" y="191"/>
                  </a:cubicBezTo>
                  <a:cubicBezTo>
                    <a:pt x="110" y="187"/>
                    <a:pt x="113" y="183"/>
                    <a:pt x="113" y="178"/>
                  </a:cubicBezTo>
                  <a:cubicBezTo>
                    <a:pt x="113" y="169"/>
                    <a:pt x="104" y="160"/>
                    <a:pt x="87" y="151"/>
                  </a:cubicBezTo>
                  <a:cubicBezTo>
                    <a:pt x="67" y="141"/>
                    <a:pt x="67" y="141"/>
                    <a:pt x="67" y="141"/>
                  </a:cubicBezTo>
                  <a:cubicBezTo>
                    <a:pt x="28" y="122"/>
                    <a:pt x="9" y="97"/>
                    <a:pt x="9" y="68"/>
                  </a:cubicBezTo>
                  <a:cubicBezTo>
                    <a:pt x="9" y="49"/>
                    <a:pt x="16" y="33"/>
                    <a:pt x="31" y="20"/>
                  </a:cubicBezTo>
                  <a:cubicBezTo>
                    <a:pt x="45" y="7"/>
                    <a:pt x="64" y="0"/>
                    <a:pt x="86" y="0"/>
                  </a:cubicBezTo>
                  <a:cubicBezTo>
                    <a:pt x="102" y="0"/>
                    <a:pt x="116" y="3"/>
                    <a:pt x="130" y="10"/>
                  </a:cubicBezTo>
                  <a:cubicBezTo>
                    <a:pt x="144" y="17"/>
                    <a:pt x="155" y="27"/>
                    <a:pt x="165"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0">
              <a:extLst>
                <a:ext uri="{FF2B5EF4-FFF2-40B4-BE49-F238E27FC236}">
                  <a16:creationId xmlns:a16="http://schemas.microsoft.com/office/drawing/2014/main" id="{2548DB7A-FE6A-469F-BEEB-2B6A9B5FF90D}"/>
                </a:ext>
              </a:extLst>
            </p:cNvPr>
            <p:cNvSpPr>
              <a:spLocks/>
            </p:cNvSpPr>
            <p:nvPr userDrawn="1"/>
          </p:nvSpPr>
          <p:spPr bwMode="auto">
            <a:xfrm>
              <a:off x="11506200" y="808038"/>
              <a:ext cx="57150" cy="147638"/>
            </a:xfrm>
            <a:custGeom>
              <a:avLst/>
              <a:gdLst>
                <a:gd name="T0" fmla="*/ 8 w 36"/>
                <a:gd name="T1" fmla="*/ 0 h 93"/>
                <a:gd name="T2" fmla="*/ 26 w 36"/>
                <a:gd name="T3" fmla="*/ 0 h 93"/>
                <a:gd name="T4" fmla="*/ 26 w 36"/>
                <a:gd name="T5" fmla="*/ 25 h 93"/>
                <a:gd name="T6" fmla="*/ 36 w 36"/>
                <a:gd name="T7" fmla="*/ 25 h 93"/>
                <a:gd name="T8" fmla="*/ 36 w 36"/>
                <a:gd name="T9" fmla="*/ 40 h 93"/>
                <a:gd name="T10" fmla="*/ 26 w 36"/>
                <a:gd name="T11" fmla="*/ 40 h 93"/>
                <a:gd name="T12" fmla="*/ 26 w 36"/>
                <a:gd name="T13" fmla="*/ 93 h 93"/>
                <a:gd name="T14" fmla="*/ 8 w 36"/>
                <a:gd name="T15" fmla="*/ 93 h 93"/>
                <a:gd name="T16" fmla="*/ 8 w 36"/>
                <a:gd name="T17" fmla="*/ 40 h 93"/>
                <a:gd name="T18" fmla="*/ 0 w 36"/>
                <a:gd name="T19" fmla="*/ 40 h 93"/>
                <a:gd name="T20" fmla="*/ 0 w 36"/>
                <a:gd name="T21" fmla="*/ 25 h 93"/>
                <a:gd name="T22" fmla="*/ 8 w 36"/>
                <a:gd name="T23" fmla="*/ 25 h 93"/>
                <a:gd name="T24" fmla="*/ 8 w 36"/>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93">
                  <a:moveTo>
                    <a:pt x="8" y="0"/>
                  </a:moveTo>
                  <a:lnTo>
                    <a:pt x="26" y="0"/>
                  </a:lnTo>
                  <a:lnTo>
                    <a:pt x="26" y="25"/>
                  </a:lnTo>
                  <a:lnTo>
                    <a:pt x="36" y="25"/>
                  </a:lnTo>
                  <a:lnTo>
                    <a:pt x="36" y="40"/>
                  </a:lnTo>
                  <a:lnTo>
                    <a:pt x="26" y="40"/>
                  </a:lnTo>
                  <a:lnTo>
                    <a:pt x="26" y="93"/>
                  </a:lnTo>
                  <a:lnTo>
                    <a:pt x="8" y="93"/>
                  </a:lnTo>
                  <a:lnTo>
                    <a:pt x="8" y="40"/>
                  </a:lnTo>
                  <a:lnTo>
                    <a:pt x="0" y="40"/>
                  </a:lnTo>
                  <a:lnTo>
                    <a:pt x="0"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1">
              <a:extLst>
                <a:ext uri="{FF2B5EF4-FFF2-40B4-BE49-F238E27FC236}">
                  <a16:creationId xmlns:a16="http://schemas.microsoft.com/office/drawing/2014/main" id="{6E36E836-B5F3-4BEB-8432-F2886A5BA7B8}"/>
                </a:ext>
              </a:extLst>
            </p:cNvPr>
            <p:cNvSpPr>
              <a:spLocks noEditPoints="1"/>
            </p:cNvSpPr>
            <p:nvPr userDrawn="1"/>
          </p:nvSpPr>
          <p:spPr bwMode="auto">
            <a:xfrm>
              <a:off x="11571288" y="846138"/>
              <a:ext cx="111125" cy="112713"/>
            </a:xfrm>
            <a:custGeom>
              <a:avLst/>
              <a:gdLst>
                <a:gd name="T0" fmla="*/ 187 w 246"/>
                <a:gd name="T1" fmla="*/ 6 h 250"/>
                <a:gd name="T2" fmla="*/ 246 w 246"/>
                <a:gd name="T3" fmla="*/ 6 h 250"/>
                <a:gd name="T4" fmla="*/ 246 w 246"/>
                <a:gd name="T5" fmla="*/ 244 h 250"/>
                <a:gd name="T6" fmla="*/ 187 w 246"/>
                <a:gd name="T7" fmla="*/ 244 h 250"/>
                <a:gd name="T8" fmla="*/ 187 w 246"/>
                <a:gd name="T9" fmla="*/ 219 h 250"/>
                <a:gd name="T10" fmla="*/ 152 w 246"/>
                <a:gd name="T11" fmla="*/ 243 h 250"/>
                <a:gd name="T12" fmla="*/ 113 w 246"/>
                <a:gd name="T13" fmla="*/ 250 h 250"/>
                <a:gd name="T14" fmla="*/ 34 w 246"/>
                <a:gd name="T15" fmla="*/ 214 h 250"/>
                <a:gd name="T16" fmla="*/ 0 w 246"/>
                <a:gd name="T17" fmla="*/ 126 h 250"/>
                <a:gd name="T18" fmla="*/ 33 w 246"/>
                <a:gd name="T19" fmla="*/ 35 h 250"/>
                <a:gd name="T20" fmla="*/ 112 w 246"/>
                <a:gd name="T21" fmla="*/ 0 h 250"/>
                <a:gd name="T22" fmla="*/ 152 w 246"/>
                <a:gd name="T23" fmla="*/ 8 h 250"/>
                <a:gd name="T24" fmla="*/ 187 w 246"/>
                <a:gd name="T25" fmla="*/ 32 h 250"/>
                <a:gd name="T26" fmla="*/ 187 w 246"/>
                <a:gd name="T27" fmla="*/ 6 h 250"/>
                <a:gd name="T28" fmla="*/ 124 w 246"/>
                <a:gd name="T29" fmla="*/ 55 h 250"/>
                <a:gd name="T30" fmla="*/ 78 w 246"/>
                <a:gd name="T31" fmla="*/ 75 h 250"/>
                <a:gd name="T32" fmla="*/ 60 w 246"/>
                <a:gd name="T33" fmla="*/ 125 h 250"/>
                <a:gd name="T34" fmla="*/ 78 w 246"/>
                <a:gd name="T35" fmla="*/ 176 h 250"/>
                <a:gd name="T36" fmla="*/ 124 w 246"/>
                <a:gd name="T37" fmla="*/ 196 h 250"/>
                <a:gd name="T38" fmla="*/ 171 w 246"/>
                <a:gd name="T39" fmla="*/ 176 h 250"/>
                <a:gd name="T40" fmla="*/ 189 w 246"/>
                <a:gd name="T41" fmla="*/ 125 h 250"/>
                <a:gd name="T42" fmla="*/ 171 w 246"/>
                <a:gd name="T43" fmla="*/ 74 h 250"/>
                <a:gd name="T44" fmla="*/ 124 w 246"/>
                <a:gd name="T45" fmla="*/ 5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50">
                  <a:moveTo>
                    <a:pt x="187" y="6"/>
                  </a:moveTo>
                  <a:cubicBezTo>
                    <a:pt x="246" y="6"/>
                    <a:pt x="246" y="6"/>
                    <a:pt x="246" y="6"/>
                  </a:cubicBezTo>
                  <a:cubicBezTo>
                    <a:pt x="246" y="244"/>
                    <a:pt x="246" y="244"/>
                    <a:pt x="246" y="244"/>
                  </a:cubicBezTo>
                  <a:cubicBezTo>
                    <a:pt x="187" y="244"/>
                    <a:pt x="187" y="244"/>
                    <a:pt x="187" y="244"/>
                  </a:cubicBezTo>
                  <a:cubicBezTo>
                    <a:pt x="187" y="219"/>
                    <a:pt x="187" y="219"/>
                    <a:pt x="187" y="219"/>
                  </a:cubicBezTo>
                  <a:cubicBezTo>
                    <a:pt x="175" y="230"/>
                    <a:pt x="163" y="238"/>
                    <a:pt x="152" y="243"/>
                  </a:cubicBezTo>
                  <a:cubicBezTo>
                    <a:pt x="140" y="248"/>
                    <a:pt x="127" y="250"/>
                    <a:pt x="113" y="250"/>
                  </a:cubicBezTo>
                  <a:cubicBezTo>
                    <a:pt x="83" y="250"/>
                    <a:pt x="56" y="238"/>
                    <a:pt x="34" y="214"/>
                  </a:cubicBezTo>
                  <a:cubicBezTo>
                    <a:pt x="11" y="191"/>
                    <a:pt x="0" y="161"/>
                    <a:pt x="0" y="126"/>
                  </a:cubicBezTo>
                  <a:cubicBezTo>
                    <a:pt x="0" y="89"/>
                    <a:pt x="11" y="59"/>
                    <a:pt x="33" y="35"/>
                  </a:cubicBezTo>
                  <a:cubicBezTo>
                    <a:pt x="54" y="12"/>
                    <a:pt x="81" y="0"/>
                    <a:pt x="112" y="0"/>
                  </a:cubicBezTo>
                  <a:cubicBezTo>
                    <a:pt x="126" y="0"/>
                    <a:pt x="139" y="3"/>
                    <a:pt x="152" y="8"/>
                  </a:cubicBezTo>
                  <a:cubicBezTo>
                    <a:pt x="164" y="13"/>
                    <a:pt x="176" y="22"/>
                    <a:pt x="187" y="32"/>
                  </a:cubicBezTo>
                  <a:lnTo>
                    <a:pt x="187" y="6"/>
                  </a:lnTo>
                  <a:close/>
                  <a:moveTo>
                    <a:pt x="124" y="55"/>
                  </a:moveTo>
                  <a:cubicBezTo>
                    <a:pt x="105" y="55"/>
                    <a:pt x="90" y="62"/>
                    <a:pt x="78" y="75"/>
                  </a:cubicBezTo>
                  <a:cubicBezTo>
                    <a:pt x="66" y="88"/>
                    <a:pt x="60" y="104"/>
                    <a:pt x="60" y="125"/>
                  </a:cubicBezTo>
                  <a:cubicBezTo>
                    <a:pt x="60" y="145"/>
                    <a:pt x="66" y="162"/>
                    <a:pt x="78" y="176"/>
                  </a:cubicBezTo>
                  <a:cubicBezTo>
                    <a:pt x="91" y="189"/>
                    <a:pt x="106" y="196"/>
                    <a:pt x="124" y="196"/>
                  </a:cubicBezTo>
                  <a:cubicBezTo>
                    <a:pt x="143" y="196"/>
                    <a:pt x="158" y="189"/>
                    <a:pt x="171" y="176"/>
                  </a:cubicBezTo>
                  <a:cubicBezTo>
                    <a:pt x="183" y="163"/>
                    <a:pt x="189" y="146"/>
                    <a:pt x="189" y="125"/>
                  </a:cubicBezTo>
                  <a:cubicBezTo>
                    <a:pt x="189" y="104"/>
                    <a:pt x="183" y="87"/>
                    <a:pt x="171" y="74"/>
                  </a:cubicBezTo>
                  <a:cubicBezTo>
                    <a:pt x="158" y="61"/>
                    <a:pt x="143" y="55"/>
                    <a:pt x="124"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2">
              <a:extLst>
                <a:ext uri="{FF2B5EF4-FFF2-40B4-BE49-F238E27FC236}">
                  <a16:creationId xmlns:a16="http://schemas.microsoft.com/office/drawing/2014/main" id="{69F4F54D-6CC9-4775-BA16-94AD92DB6430}"/>
                </a:ext>
              </a:extLst>
            </p:cNvPr>
            <p:cNvSpPr>
              <a:spLocks noEditPoints="1"/>
            </p:cNvSpPr>
            <p:nvPr userDrawn="1"/>
          </p:nvSpPr>
          <p:spPr bwMode="auto">
            <a:xfrm>
              <a:off x="11696700" y="806451"/>
              <a:ext cx="111125" cy="152400"/>
            </a:xfrm>
            <a:custGeom>
              <a:avLst/>
              <a:gdLst>
                <a:gd name="T0" fmla="*/ 186 w 246"/>
                <a:gd name="T1" fmla="*/ 0 h 336"/>
                <a:gd name="T2" fmla="*/ 246 w 246"/>
                <a:gd name="T3" fmla="*/ 0 h 336"/>
                <a:gd name="T4" fmla="*/ 246 w 246"/>
                <a:gd name="T5" fmla="*/ 330 h 336"/>
                <a:gd name="T6" fmla="*/ 186 w 246"/>
                <a:gd name="T7" fmla="*/ 330 h 336"/>
                <a:gd name="T8" fmla="*/ 186 w 246"/>
                <a:gd name="T9" fmla="*/ 305 h 336"/>
                <a:gd name="T10" fmla="*/ 151 w 246"/>
                <a:gd name="T11" fmla="*/ 329 h 336"/>
                <a:gd name="T12" fmla="*/ 113 w 246"/>
                <a:gd name="T13" fmla="*/ 336 h 336"/>
                <a:gd name="T14" fmla="*/ 33 w 246"/>
                <a:gd name="T15" fmla="*/ 300 h 336"/>
                <a:gd name="T16" fmla="*/ 0 w 246"/>
                <a:gd name="T17" fmla="*/ 212 h 336"/>
                <a:gd name="T18" fmla="*/ 32 w 246"/>
                <a:gd name="T19" fmla="*/ 121 h 336"/>
                <a:gd name="T20" fmla="*/ 111 w 246"/>
                <a:gd name="T21" fmla="*/ 86 h 336"/>
                <a:gd name="T22" fmla="*/ 151 w 246"/>
                <a:gd name="T23" fmla="*/ 94 h 336"/>
                <a:gd name="T24" fmla="*/ 186 w 246"/>
                <a:gd name="T25" fmla="*/ 118 h 336"/>
                <a:gd name="T26" fmla="*/ 186 w 246"/>
                <a:gd name="T27" fmla="*/ 0 h 336"/>
                <a:gd name="T28" fmla="*/ 123 w 246"/>
                <a:gd name="T29" fmla="*/ 141 h 336"/>
                <a:gd name="T30" fmla="*/ 78 w 246"/>
                <a:gd name="T31" fmla="*/ 161 h 336"/>
                <a:gd name="T32" fmla="*/ 59 w 246"/>
                <a:gd name="T33" fmla="*/ 211 h 336"/>
                <a:gd name="T34" fmla="*/ 78 w 246"/>
                <a:gd name="T35" fmla="*/ 262 h 336"/>
                <a:gd name="T36" fmla="*/ 124 w 246"/>
                <a:gd name="T37" fmla="*/ 282 h 336"/>
                <a:gd name="T38" fmla="*/ 170 w 246"/>
                <a:gd name="T39" fmla="*/ 262 h 336"/>
                <a:gd name="T40" fmla="*/ 189 w 246"/>
                <a:gd name="T41" fmla="*/ 211 h 336"/>
                <a:gd name="T42" fmla="*/ 170 w 246"/>
                <a:gd name="T43" fmla="*/ 160 h 336"/>
                <a:gd name="T44" fmla="*/ 123 w 246"/>
                <a:gd name="T45" fmla="*/ 14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336">
                  <a:moveTo>
                    <a:pt x="186" y="0"/>
                  </a:moveTo>
                  <a:cubicBezTo>
                    <a:pt x="246" y="0"/>
                    <a:pt x="246" y="0"/>
                    <a:pt x="246" y="0"/>
                  </a:cubicBezTo>
                  <a:cubicBezTo>
                    <a:pt x="246" y="330"/>
                    <a:pt x="246" y="330"/>
                    <a:pt x="246" y="330"/>
                  </a:cubicBezTo>
                  <a:cubicBezTo>
                    <a:pt x="186" y="330"/>
                    <a:pt x="186" y="330"/>
                    <a:pt x="186" y="330"/>
                  </a:cubicBezTo>
                  <a:cubicBezTo>
                    <a:pt x="186" y="305"/>
                    <a:pt x="186" y="305"/>
                    <a:pt x="186" y="305"/>
                  </a:cubicBezTo>
                  <a:cubicBezTo>
                    <a:pt x="175" y="316"/>
                    <a:pt x="163" y="324"/>
                    <a:pt x="151" y="329"/>
                  </a:cubicBezTo>
                  <a:cubicBezTo>
                    <a:pt x="139" y="334"/>
                    <a:pt x="127" y="336"/>
                    <a:pt x="113" y="336"/>
                  </a:cubicBezTo>
                  <a:cubicBezTo>
                    <a:pt x="82" y="336"/>
                    <a:pt x="56" y="324"/>
                    <a:pt x="33" y="300"/>
                  </a:cubicBezTo>
                  <a:cubicBezTo>
                    <a:pt x="11" y="277"/>
                    <a:pt x="0" y="247"/>
                    <a:pt x="0" y="212"/>
                  </a:cubicBezTo>
                  <a:cubicBezTo>
                    <a:pt x="0" y="175"/>
                    <a:pt x="10" y="145"/>
                    <a:pt x="32" y="121"/>
                  </a:cubicBezTo>
                  <a:cubicBezTo>
                    <a:pt x="54" y="98"/>
                    <a:pt x="80" y="86"/>
                    <a:pt x="111" y="86"/>
                  </a:cubicBezTo>
                  <a:cubicBezTo>
                    <a:pt x="126" y="86"/>
                    <a:pt x="139" y="89"/>
                    <a:pt x="151" y="94"/>
                  </a:cubicBezTo>
                  <a:cubicBezTo>
                    <a:pt x="164" y="99"/>
                    <a:pt x="176" y="108"/>
                    <a:pt x="186" y="118"/>
                  </a:cubicBezTo>
                  <a:lnTo>
                    <a:pt x="186" y="0"/>
                  </a:lnTo>
                  <a:close/>
                  <a:moveTo>
                    <a:pt x="123" y="141"/>
                  </a:moveTo>
                  <a:cubicBezTo>
                    <a:pt x="105" y="141"/>
                    <a:pt x="90" y="148"/>
                    <a:pt x="78" y="161"/>
                  </a:cubicBezTo>
                  <a:cubicBezTo>
                    <a:pt x="65" y="174"/>
                    <a:pt x="59" y="190"/>
                    <a:pt x="59" y="211"/>
                  </a:cubicBezTo>
                  <a:cubicBezTo>
                    <a:pt x="59" y="231"/>
                    <a:pt x="65" y="248"/>
                    <a:pt x="78" y="262"/>
                  </a:cubicBezTo>
                  <a:cubicBezTo>
                    <a:pt x="90" y="275"/>
                    <a:pt x="106" y="282"/>
                    <a:pt x="124" y="282"/>
                  </a:cubicBezTo>
                  <a:cubicBezTo>
                    <a:pt x="142" y="282"/>
                    <a:pt x="158" y="275"/>
                    <a:pt x="170" y="262"/>
                  </a:cubicBezTo>
                  <a:cubicBezTo>
                    <a:pt x="183" y="249"/>
                    <a:pt x="189" y="232"/>
                    <a:pt x="189" y="211"/>
                  </a:cubicBezTo>
                  <a:cubicBezTo>
                    <a:pt x="189" y="190"/>
                    <a:pt x="183" y="173"/>
                    <a:pt x="170" y="160"/>
                  </a:cubicBezTo>
                  <a:cubicBezTo>
                    <a:pt x="158" y="147"/>
                    <a:pt x="142" y="141"/>
                    <a:pt x="123" y="1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3">
              <a:extLst>
                <a:ext uri="{FF2B5EF4-FFF2-40B4-BE49-F238E27FC236}">
                  <a16:creationId xmlns:a16="http://schemas.microsoft.com/office/drawing/2014/main" id="{DBB25A42-EA4A-4CFB-9C94-A505A0CBFAC3}"/>
                </a:ext>
              </a:extLst>
            </p:cNvPr>
            <p:cNvSpPr>
              <a:spLocks noEditPoints="1"/>
            </p:cNvSpPr>
            <p:nvPr userDrawn="1"/>
          </p:nvSpPr>
          <p:spPr bwMode="auto">
            <a:xfrm>
              <a:off x="11822113" y="846138"/>
              <a:ext cx="112712" cy="112713"/>
            </a:xfrm>
            <a:custGeom>
              <a:avLst/>
              <a:gdLst>
                <a:gd name="T0" fmla="*/ 250 w 250"/>
                <a:gd name="T1" fmla="*/ 142 h 250"/>
                <a:gd name="T2" fmla="*/ 58 w 250"/>
                <a:gd name="T3" fmla="*/ 142 h 250"/>
                <a:gd name="T4" fmla="*/ 80 w 250"/>
                <a:gd name="T5" fmla="*/ 183 h 250"/>
                <a:gd name="T6" fmla="*/ 126 w 250"/>
                <a:gd name="T7" fmla="*/ 198 h 250"/>
                <a:gd name="T8" fmla="*/ 184 w 250"/>
                <a:gd name="T9" fmla="*/ 174 h 250"/>
                <a:gd name="T10" fmla="*/ 234 w 250"/>
                <a:gd name="T11" fmla="*/ 198 h 250"/>
                <a:gd name="T12" fmla="*/ 189 w 250"/>
                <a:gd name="T13" fmla="*/ 237 h 250"/>
                <a:gd name="T14" fmla="*/ 126 w 250"/>
                <a:gd name="T15" fmla="*/ 250 h 250"/>
                <a:gd name="T16" fmla="*/ 35 w 250"/>
                <a:gd name="T17" fmla="*/ 215 h 250"/>
                <a:gd name="T18" fmla="*/ 0 w 250"/>
                <a:gd name="T19" fmla="*/ 126 h 250"/>
                <a:gd name="T20" fmla="*/ 35 w 250"/>
                <a:gd name="T21" fmla="*/ 36 h 250"/>
                <a:gd name="T22" fmla="*/ 123 w 250"/>
                <a:gd name="T23" fmla="*/ 0 h 250"/>
                <a:gd name="T24" fmla="*/ 215 w 250"/>
                <a:gd name="T25" fmla="*/ 36 h 250"/>
                <a:gd name="T26" fmla="*/ 250 w 250"/>
                <a:gd name="T27" fmla="*/ 131 h 250"/>
                <a:gd name="T28" fmla="*/ 250 w 250"/>
                <a:gd name="T29" fmla="*/ 142 h 250"/>
                <a:gd name="T30" fmla="*/ 190 w 250"/>
                <a:gd name="T31" fmla="*/ 95 h 250"/>
                <a:gd name="T32" fmla="*/ 167 w 250"/>
                <a:gd name="T33" fmla="*/ 63 h 250"/>
                <a:gd name="T34" fmla="*/ 126 w 250"/>
                <a:gd name="T35" fmla="*/ 50 h 250"/>
                <a:gd name="T36" fmla="*/ 82 w 250"/>
                <a:gd name="T37" fmla="*/ 64 h 250"/>
                <a:gd name="T38" fmla="*/ 60 w 250"/>
                <a:gd name="T39" fmla="*/ 95 h 250"/>
                <a:gd name="T40" fmla="*/ 190 w 250"/>
                <a:gd name="T41" fmla="*/ 9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50">
                  <a:moveTo>
                    <a:pt x="250" y="142"/>
                  </a:moveTo>
                  <a:cubicBezTo>
                    <a:pt x="58" y="142"/>
                    <a:pt x="58" y="142"/>
                    <a:pt x="58" y="142"/>
                  </a:cubicBezTo>
                  <a:cubicBezTo>
                    <a:pt x="61" y="159"/>
                    <a:pt x="68" y="173"/>
                    <a:pt x="80" y="183"/>
                  </a:cubicBezTo>
                  <a:cubicBezTo>
                    <a:pt x="92" y="193"/>
                    <a:pt x="107" y="198"/>
                    <a:pt x="126" y="198"/>
                  </a:cubicBezTo>
                  <a:cubicBezTo>
                    <a:pt x="148" y="198"/>
                    <a:pt x="168" y="190"/>
                    <a:pt x="184" y="174"/>
                  </a:cubicBezTo>
                  <a:cubicBezTo>
                    <a:pt x="234" y="198"/>
                    <a:pt x="234" y="198"/>
                    <a:pt x="234" y="198"/>
                  </a:cubicBezTo>
                  <a:cubicBezTo>
                    <a:pt x="221" y="216"/>
                    <a:pt x="206" y="229"/>
                    <a:pt x="189" y="237"/>
                  </a:cubicBezTo>
                  <a:cubicBezTo>
                    <a:pt x="171" y="246"/>
                    <a:pt x="151" y="250"/>
                    <a:pt x="126" y="250"/>
                  </a:cubicBezTo>
                  <a:cubicBezTo>
                    <a:pt x="89" y="250"/>
                    <a:pt x="59" y="238"/>
                    <a:pt x="35" y="215"/>
                  </a:cubicBezTo>
                  <a:cubicBezTo>
                    <a:pt x="12" y="191"/>
                    <a:pt x="0" y="162"/>
                    <a:pt x="0" y="126"/>
                  </a:cubicBezTo>
                  <a:cubicBezTo>
                    <a:pt x="0" y="90"/>
                    <a:pt x="12" y="60"/>
                    <a:pt x="35" y="36"/>
                  </a:cubicBezTo>
                  <a:cubicBezTo>
                    <a:pt x="59" y="12"/>
                    <a:pt x="88" y="0"/>
                    <a:pt x="123" y="0"/>
                  </a:cubicBezTo>
                  <a:cubicBezTo>
                    <a:pt x="161" y="0"/>
                    <a:pt x="191" y="12"/>
                    <a:pt x="215" y="36"/>
                  </a:cubicBezTo>
                  <a:cubicBezTo>
                    <a:pt x="238" y="60"/>
                    <a:pt x="250" y="92"/>
                    <a:pt x="250" y="131"/>
                  </a:cubicBezTo>
                  <a:lnTo>
                    <a:pt x="250" y="142"/>
                  </a:lnTo>
                  <a:close/>
                  <a:moveTo>
                    <a:pt x="190" y="95"/>
                  </a:moveTo>
                  <a:cubicBezTo>
                    <a:pt x="186" y="82"/>
                    <a:pt x="178" y="71"/>
                    <a:pt x="167" y="63"/>
                  </a:cubicBezTo>
                  <a:cubicBezTo>
                    <a:pt x="155" y="55"/>
                    <a:pt x="142" y="50"/>
                    <a:pt x="126" y="50"/>
                  </a:cubicBezTo>
                  <a:cubicBezTo>
                    <a:pt x="109" y="50"/>
                    <a:pt x="95" y="55"/>
                    <a:pt x="82" y="64"/>
                  </a:cubicBezTo>
                  <a:cubicBezTo>
                    <a:pt x="74" y="70"/>
                    <a:pt x="67" y="81"/>
                    <a:pt x="60" y="95"/>
                  </a:cubicBezTo>
                  <a:lnTo>
                    <a:pt x="19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4">
              <a:extLst>
                <a:ext uri="{FF2B5EF4-FFF2-40B4-BE49-F238E27FC236}">
                  <a16:creationId xmlns:a16="http://schemas.microsoft.com/office/drawing/2014/main" id="{0DECF8C8-23FF-47D1-8B31-7ED096FB8050}"/>
                </a:ext>
              </a:extLst>
            </p:cNvPr>
            <p:cNvSpPr>
              <a:spLocks/>
            </p:cNvSpPr>
            <p:nvPr userDrawn="1"/>
          </p:nvSpPr>
          <p:spPr bwMode="auto">
            <a:xfrm>
              <a:off x="11952288" y="846138"/>
              <a:ext cx="95250" cy="109538"/>
            </a:xfrm>
            <a:custGeom>
              <a:avLst/>
              <a:gdLst>
                <a:gd name="T0" fmla="*/ 0 w 211"/>
                <a:gd name="T1" fmla="*/ 6 h 244"/>
                <a:gd name="T2" fmla="*/ 60 w 211"/>
                <a:gd name="T3" fmla="*/ 6 h 244"/>
                <a:gd name="T4" fmla="*/ 60 w 211"/>
                <a:gd name="T5" fmla="*/ 30 h 244"/>
                <a:gd name="T6" fmla="*/ 96 w 211"/>
                <a:gd name="T7" fmla="*/ 7 h 244"/>
                <a:gd name="T8" fmla="*/ 130 w 211"/>
                <a:gd name="T9" fmla="*/ 0 h 244"/>
                <a:gd name="T10" fmla="*/ 190 w 211"/>
                <a:gd name="T11" fmla="*/ 25 h 244"/>
                <a:gd name="T12" fmla="*/ 211 w 211"/>
                <a:gd name="T13" fmla="*/ 87 h 244"/>
                <a:gd name="T14" fmla="*/ 211 w 211"/>
                <a:gd name="T15" fmla="*/ 244 h 244"/>
                <a:gd name="T16" fmla="*/ 152 w 211"/>
                <a:gd name="T17" fmla="*/ 244 h 244"/>
                <a:gd name="T18" fmla="*/ 152 w 211"/>
                <a:gd name="T19" fmla="*/ 140 h 244"/>
                <a:gd name="T20" fmla="*/ 148 w 211"/>
                <a:gd name="T21" fmla="*/ 83 h 244"/>
                <a:gd name="T22" fmla="*/ 135 w 211"/>
                <a:gd name="T23" fmla="*/ 62 h 244"/>
                <a:gd name="T24" fmla="*/ 111 w 211"/>
                <a:gd name="T25" fmla="*/ 55 h 244"/>
                <a:gd name="T26" fmla="*/ 80 w 211"/>
                <a:gd name="T27" fmla="*/ 67 h 244"/>
                <a:gd name="T28" fmla="*/ 62 w 211"/>
                <a:gd name="T29" fmla="*/ 100 h 244"/>
                <a:gd name="T30" fmla="*/ 60 w 211"/>
                <a:gd name="T31" fmla="*/ 149 h 244"/>
                <a:gd name="T32" fmla="*/ 60 w 211"/>
                <a:gd name="T33" fmla="*/ 244 h 244"/>
                <a:gd name="T34" fmla="*/ 0 w 211"/>
                <a:gd name="T35" fmla="*/ 244 h 244"/>
                <a:gd name="T36" fmla="*/ 0 w 211"/>
                <a:gd name="T37" fmla="*/ 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244">
                  <a:moveTo>
                    <a:pt x="0" y="6"/>
                  </a:moveTo>
                  <a:cubicBezTo>
                    <a:pt x="60" y="6"/>
                    <a:pt x="60" y="6"/>
                    <a:pt x="60" y="6"/>
                  </a:cubicBezTo>
                  <a:cubicBezTo>
                    <a:pt x="60" y="30"/>
                    <a:pt x="60" y="30"/>
                    <a:pt x="60" y="30"/>
                  </a:cubicBezTo>
                  <a:cubicBezTo>
                    <a:pt x="73" y="19"/>
                    <a:pt x="85" y="11"/>
                    <a:pt x="96" y="7"/>
                  </a:cubicBezTo>
                  <a:cubicBezTo>
                    <a:pt x="107" y="2"/>
                    <a:pt x="119" y="0"/>
                    <a:pt x="130" y="0"/>
                  </a:cubicBezTo>
                  <a:cubicBezTo>
                    <a:pt x="154" y="0"/>
                    <a:pt x="174" y="8"/>
                    <a:pt x="190" y="25"/>
                  </a:cubicBezTo>
                  <a:cubicBezTo>
                    <a:pt x="204" y="39"/>
                    <a:pt x="211" y="59"/>
                    <a:pt x="211" y="87"/>
                  </a:cubicBezTo>
                  <a:cubicBezTo>
                    <a:pt x="211" y="244"/>
                    <a:pt x="211" y="244"/>
                    <a:pt x="211" y="244"/>
                  </a:cubicBezTo>
                  <a:cubicBezTo>
                    <a:pt x="152" y="244"/>
                    <a:pt x="152" y="244"/>
                    <a:pt x="152" y="244"/>
                  </a:cubicBezTo>
                  <a:cubicBezTo>
                    <a:pt x="152" y="140"/>
                    <a:pt x="152" y="140"/>
                    <a:pt x="152" y="140"/>
                  </a:cubicBezTo>
                  <a:cubicBezTo>
                    <a:pt x="152" y="111"/>
                    <a:pt x="151" y="93"/>
                    <a:pt x="148" y="83"/>
                  </a:cubicBezTo>
                  <a:cubicBezTo>
                    <a:pt x="145" y="74"/>
                    <a:pt x="141" y="67"/>
                    <a:pt x="135" y="62"/>
                  </a:cubicBezTo>
                  <a:cubicBezTo>
                    <a:pt x="128" y="57"/>
                    <a:pt x="121" y="55"/>
                    <a:pt x="111" y="55"/>
                  </a:cubicBezTo>
                  <a:cubicBezTo>
                    <a:pt x="99" y="55"/>
                    <a:pt x="89" y="59"/>
                    <a:pt x="80" y="67"/>
                  </a:cubicBezTo>
                  <a:cubicBezTo>
                    <a:pt x="72" y="75"/>
                    <a:pt x="65" y="86"/>
                    <a:pt x="62" y="100"/>
                  </a:cubicBezTo>
                  <a:cubicBezTo>
                    <a:pt x="60" y="108"/>
                    <a:pt x="60" y="124"/>
                    <a:pt x="60" y="149"/>
                  </a:cubicBezTo>
                  <a:cubicBezTo>
                    <a:pt x="60" y="244"/>
                    <a:pt x="60" y="244"/>
                    <a:pt x="60" y="244"/>
                  </a:cubicBezTo>
                  <a:cubicBezTo>
                    <a:pt x="0" y="244"/>
                    <a:pt x="0" y="244"/>
                    <a:pt x="0" y="244"/>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5">
              <a:extLst>
                <a:ext uri="{FF2B5EF4-FFF2-40B4-BE49-F238E27FC236}">
                  <a16:creationId xmlns:a16="http://schemas.microsoft.com/office/drawing/2014/main" id="{B3FB53CA-B660-4330-A1DD-22B256CCAFD8}"/>
                </a:ext>
              </a:extLst>
            </p:cNvPr>
            <p:cNvSpPr>
              <a:spLocks/>
            </p:cNvSpPr>
            <p:nvPr userDrawn="1"/>
          </p:nvSpPr>
          <p:spPr bwMode="auto">
            <a:xfrm>
              <a:off x="11041063" y="1055688"/>
              <a:ext cx="36512" cy="73025"/>
            </a:xfrm>
            <a:custGeom>
              <a:avLst/>
              <a:gdLst>
                <a:gd name="T0" fmla="*/ 0 w 23"/>
                <a:gd name="T1" fmla="*/ 0 h 46"/>
                <a:gd name="T2" fmla="*/ 23 w 23"/>
                <a:gd name="T3" fmla="*/ 0 h 46"/>
                <a:gd name="T4" fmla="*/ 23 w 23"/>
                <a:gd name="T5" fmla="*/ 5 h 46"/>
                <a:gd name="T6" fmla="*/ 4 w 23"/>
                <a:gd name="T7" fmla="*/ 5 h 46"/>
                <a:gd name="T8" fmla="*/ 4 w 23"/>
                <a:gd name="T9" fmla="*/ 19 h 46"/>
                <a:gd name="T10" fmla="*/ 23 w 23"/>
                <a:gd name="T11" fmla="*/ 19 h 46"/>
                <a:gd name="T12" fmla="*/ 23 w 23"/>
                <a:gd name="T13" fmla="*/ 24 h 46"/>
                <a:gd name="T14" fmla="*/ 4 w 23"/>
                <a:gd name="T15" fmla="*/ 24 h 46"/>
                <a:gd name="T16" fmla="*/ 4 w 23"/>
                <a:gd name="T17" fmla="*/ 46 h 46"/>
                <a:gd name="T18" fmla="*/ 0 w 23"/>
                <a:gd name="T19" fmla="*/ 46 h 46"/>
                <a:gd name="T20" fmla="*/ 0 w 23"/>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46">
                  <a:moveTo>
                    <a:pt x="0" y="0"/>
                  </a:moveTo>
                  <a:lnTo>
                    <a:pt x="23" y="0"/>
                  </a:lnTo>
                  <a:lnTo>
                    <a:pt x="23" y="5"/>
                  </a:lnTo>
                  <a:lnTo>
                    <a:pt x="4" y="5"/>
                  </a:lnTo>
                  <a:lnTo>
                    <a:pt x="4" y="19"/>
                  </a:lnTo>
                  <a:lnTo>
                    <a:pt x="23" y="19"/>
                  </a:lnTo>
                  <a:lnTo>
                    <a:pt x="23" y="24"/>
                  </a:lnTo>
                  <a:lnTo>
                    <a:pt x="4" y="24"/>
                  </a:lnTo>
                  <a:lnTo>
                    <a:pt x="4" y="46"/>
                  </a:lnTo>
                  <a:lnTo>
                    <a:pt x="0" y="4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6">
              <a:extLst>
                <a:ext uri="{FF2B5EF4-FFF2-40B4-BE49-F238E27FC236}">
                  <a16:creationId xmlns:a16="http://schemas.microsoft.com/office/drawing/2014/main" id="{3E242777-6FBE-4DAC-9658-A5BCFACEE7AB}"/>
                </a:ext>
              </a:extLst>
            </p:cNvPr>
            <p:cNvSpPr>
              <a:spLocks noEditPoints="1"/>
            </p:cNvSpPr>
            <p:nvPr userDrawn="1"/>
          </p:nvSpPr>
          <p:spPr bwMode="auto">
            <a:xfrm>
              <a:off x="11085513" y="1054101"/>
              <a:ext cx="55562" cy="76200"/>
            </a:xfrm>
            <a:custGeom>
              <a:avLst/>
              <a:gdLst>
                <a:gd name="T0" fmla="*/ 62 w 123"/>
                <a:gd name="T1" fmla="*/ 44 h 168"/>
                <a:gd name="T2" fmla="*/ 107 w 123"/>
                <a:gd name="T3" fmla="*/ 64 h 168"/>
                <a:gd name="T4" fmla="*/ 123 w 123"/>
                <a:gd name="T5" fmla="*/ 107 h 168"/>
                <a:gd name="T6" fmla="*/ 106 w 123"/>
                <a:gd name="T7" fmla="*/ 151 h 168"/>
                <a:gd name="T8" fmla="*/ 62 w 123"/>
                <a:gd name="T9" fmla="*/ 168 h 168"/>
                <a:gd name="T10" fmla="*/ 18 w 123"/>
                <a:gd name="T11" fmla="*/ 151 h 168"/>
                <a:gd name="T12" fmla="*/ 0 w 123"/>
                <a:gd name="T13" fmla="*/ 107 h 168"/>
                <a:gd name="T14" fmla="*/ 16 w 123"/>
                <a:gd name="T15" fmla="*/ 64 h 168"/>
                <a:gd name="T16" fmla="*/ 62 w 123"/>
                <a:gd name="T17" fmla="*/ 44 h 168"/>
                <a:gd name="T18" fmla="*/ 62 w 123"/>
                <a:gd name="T19" fmla="*/ 59 h 168"/>
                <a:gd name="T20" fmla="*/ 29 w 123"/>
                <a:gd name="T21" fmla="*/ 73 h 168"/>
                <a:gd name="T22" fmla="*/ 16 w 123"/>
                <a:gd name="T23" fmla="*/ 107 h 168"/>
                <a:gd name="T24" fmla="*/ 22 w 123"/>
                <a:gd name="T25" fmla="*/ 131 h 168"/>
                <a:gd name="T26" fmla="*/ 39 w 123"/>
                <a:gd name="T27" fmla="*/ 148 h 168"/>
                <a:gd name="T28" fmla="*/ 62 w 123"/>
                <a:gd name="T29" fmla="*/ 154 h 168"/>
                <a:gd name="T30" fmla="*/ 102 w 123"/>
                <a:gd name="T31" fmla="*/ 131 h 168"/>
                <a:gd name="T32" fmla="*/ 108 w 123"/>
                <a:gd name="T33" fmla="*/ 107 h 168"/>
                <a:gd name="T34" fmla="*/ 95 w 123"/>
                <a:gd name="T35" fmla="*/ 73 h 168"/>
                <a:gd name="T36" fmla="*/ 62 w 123"/>
                <a:gd name="T37" fmla="*/ 59 h 168"/>
                <a:gd name="T38" fmla="*/ 40 w 123"/>
                <a:gd name="T39" fmla="*/ 0 h 168"/>
                <a:gd name="T40" fmla="*/ 48 w 123"/>
                <a:gd name="T41" fmla="*/ 4 h 168"/>
                <a:gd name="T42" fmla="*/ 52 w 123"/>
                <a:gd name="T43" fmla="*/ 13 h 168"/>
                <a:gd name="T44" fmla="*/ 48 w 123"/>
                <a:gd name="T45" fmla="*/ 22 h 168"/>
                <a:gd name="T46" fmla="*/ 40 w 123"/>
                <a:gd name="T47" fmla="*/ 26 h 168"/>
                <a:gd name="T48" fmla="*/ 31 w 123"/>
                <a:gd name="T49" fmla="*/ 22 h 168"/>
                <a:gd name="T50" fmla="*/ 27 w 123"/>
                <a:gd name="T51" fmla="*/ 13 h 168"/>
                <a:gd name="T52" fmla="*/ 31 w 123"/>
                <a:gd name="T53" fmla="*/ 4 h 168"/>
                <a:gd name="T54" fmla="*/ 40 w 123"/>
                <a:gd name="T55" fmla="*/ 0 h 168"/>
                <a:gd name="T56" fmla="*/ 84 w 123"/>
                <a:gd name="T57" fmla="*/ 0 h 168"/>
                <a:gd name="T58" fmla="*/ 93 w 123"/>
                <a:gd name="T59" fmla="*/ 4 h 168"/>
                <a:gd name="T60" fmla="*/ 97 w 123"/>
                <a:gd name="T61" fmla="*/ 13 h 168"/>
                <a:gd name="T62" fmla="*/ 93 w 123"/>
                <a:gd name="T63" fmla="*/ 22 h 168"/>
                <a:gd name="T64" fmla="*/ 84 w 123"/>
                <a:gd name="T65" fmla="*/ 26 h 168"/>
                <a:gd name="T66" fmla="*/ 75 w 123"/>
                <a:gd name="T67" fmla="*/ 22 h 168"/>
                <a:gd name="T68" fmla="*/ 71 w 123"/>
                <a:gd name="T69" fmla="*/ 13 h 168"/>
                <a:gd name="T70" fmla="*/ 75 w 123"/>
                <a:gd name="T71" fmla="*/ 4 h 168"/>
                <a:gd name="T72" fmla="*/ 84 w 123"/>
                <a:gd name="T7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68">
                  <a:moveTo>
                    <a:pt x="62" y="44"/>
                  </a:moveTo>
                  <a:cubicBezTo>
                    <a:pt x="80" y="44"/>
                    <a:pt x="95" y="51"/>
                    <a:pt x="107" y="64"/>
                  </a:cubicBezTo>
                  <a:cubicBezTo>
                    <a:pt x="118" y="76"/>
                    <a:pt x="123" y="90"/>
                    <a:pt x="123" y="107"/>
                  </a:cubicBezTo>
                  <a:cubicBezTo>
                    <a:pt x="123" y="124"/>
                    <a:pt x="117" y="139"/>
                    <a:pt x="106" y="151"/>
                  </a:cubicBezTo>
                  <a:cubicBezTo>
                    <a:pt x="94" y="163"/>
                    <a:pt x="79" y="168"/>
                    <a:pt x="62" y="168"/>
                  </a:cubicBezTo>
                  <a:cubicBezTo>
                    <a:pt x="44" y="168"/>
                    <a:pt x="30" y="163"/>
                    <a:pt x="18" y="151"/>
                  </a:cubicBezTo>
                  <a:cubicBezTo>
                    <a:pt x="6" y="139"/>
                    <a:pt x="0" y="124"/>
                    <a:pt x="0" y="107"/>
                  </a:cubicBezTo>
                  <a:cubicBezTo>
                    <a:pt x="0" y="90"/>
                    <a:pt x="6" y="76"/>
                    <a:pt x="16" y="64"/>
                  </a:cubicBezTo>
                  <a:cubicBezTo>
                    <a:pt x="28" y="51"/>
                    <a:pt x="43" y="44"/>
                    <a:pt x="62" y="44"/>
                  </a:cubicBezTo>
                  <a:moveTo>
                    <a:pt x="62" y="59"/>
                  </a:moveTo>
                  <a:cubicBezTo>
                    <a:pt x="49" y="59"/>
                    <a:pt x="38" y="64"/>
                    <a:pt x="29" y="73"/>
                  </a:cubicBezTo>
                  <a:cubicBezTo>
                    <a:pt x="20" y="83"/>
                    <a:pt x="16" y="94"/>
                    <a:pt x="16" y="107"/>
                  </a:cubicBezTo>
                  <a:cubicBezTo>
                    <a:pt x="16" y="115"/>
                    <a:pt x="18" y="123"/>
                    <a:pt x="22" y="131"/>
                  </a:cubicBezTo>
                  <a:cubicBezTo>
                    <a:pt x="26" y="138"/>
                    <a:pt x="31" y="144"/>
                    <a:pt x="39" y="148"/>
                  </a:cubicBezTo>
                  <a:cubicBezTo>
                    <a:pt x="46" y="152"/>
                    <a:pt x="53" y="154"/>
                    <a:pt x="62" y="154"/>
                  </a:cubicBezTo>
                  <a:cubicBezTo>
                    <a:pt x="80" y="154"/>
                    <a:pt x="93" y="146"/>
                    <a:pt x="102" y="131"/>
                  </a:cubicBezTo>
                  <a:cubicBezTo>
                    <a:pt x="106" y="123"/>
                    <a:pt x="108" y="116"/>
                    <a:pt x="108" y="107"/>
                  </a:cubicBezTo>
                  <a:cubicBezTo>
                    <a:pt x="108" y="94"/>
                    <a:pt x="103" y="83"/>
                    <a:pt x="95" y="73"/>
                  </a:cubicBezTo>
                  <a:cubicBezTo>
                    <a:pt x="86" y="64"/>
                    <a:pt x="75" y="59"/>
                    <a:pt x="62" y="59"/>
                  </a:cubicBezTo>
                  <a:moveTo>
                    <a:pt x="40" y="0"/>
                  </a:moveTo>
                  <a:cubicBezTo>
                    <a:pt x="43" y="0"/>
                    <a:pt x="46" y="2"/>
                    <a:pt x="48" y="4"/>
                  </a:cubicBezTo>
                  <a:cubicBezTo>
                    <a:pt x="51" y="7"/>
                    <a:pt x="52" y="10"/>
                    <a:pt x="52" y="13"/>
                  </a:cubicBezTo>
                  <a:cubicBezTo>
                    <a:pt x="52" y="16"/>
                    <a:pt x="51" y="19"/>
                    <a:pt x="48" y="22"/>
                  </a:cubicBezTo>
                  <a:cubicBezTo>
                    <a:pt x="46" y="24"/>
                    <a:pt x="43" y="26"/>
                    <a:pt x="40" y="26"/>
                  </a:cubicBezTo>
                  <a:cubicBezTo>
                    <a:pt x="36" y="26"/>
                    <a:pt x="33" y="24"/>
                    <a:pt x="31" y="22"/>
                  </a:cubicBezTo>
                  <a:cubicBezTo>
                    <a:pt x="28" y="19"/>
                    <a:pt x="27" y="16"/>
                    <a:pt x="27" y="13"/>
                  </a:cubicBezTo>
                  <a:cubicBezTo>
                    <a:pt x="27" y="10"/>
                    <a:pt x="28" y="7"/>
                    <a:pt x="31" y="4"/>
                  </a:cubicBezTo>
                  <a:cubicBezTo>
                    <a:pt x="33" y="2"/>
                    <a:pt x="36" y="0"/>
                    <a:pt x="40" y="0"/>
                  </a:cubicBezTo>
                  <a:moveTo>
                    <a:pt x="84" y="0"/>
                  </a:moveTo>
                  <a:cubicBezTo>
                    <a:pt x="87" y="0"/>
                    <a:pt x="90" y="2"/>
                    <a:pt x="93" y="4"/>
                  </a:cubicBezTo>
                  <a:cubicBezTo>
                    <a:pt x="95" y="7"/>
                    <a:pt x="97" y="10"/>
                    <a:pt x="97" y="13"/>
                  </a:cubicBezTo>
                  <a:cubicBezTo>
                    <a:pt x="97" y="16"/>
                    <a:pt x="95" y="19"/>
                    <a:pt x="93" y="22"/>
                  </a:cubicBezTo>
                  <a:cubicBezTo>
                    <a:pt x="90" y="24"/>
                    <a:pt x="87" y="26"/>
                    <a:pt x="84" y="26"/>
                  </a:cubicBezTo>
                  <a:cubicBezTo>
                    <a:pt x="80" y="26"/>
                    <a:pt x="77" y="24"/>
                    <a:pt x="75" y="22"/>
                  </a:cubicBezTo>
                  <a:cubicBezTo>
                    <a:pt x="73" y="19"/>
                    <a:pt x="71" y="16"/>
                    <a:pt x="71" y="13"/>
                  </a:cubicBezTo>
                  <a:cubicBezTo>
                    <a:pt x="71" y="10"/>
                    <a:pt x="73" y="7"/>
                    <a:pt x="75" y="4"/>
                  </a:cubicBezTo>
                  <a:cubicBezTo>
                    <a:pt x="77" y="2"/>
                    <a:pt x="80"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7">
              <a:extLst>
                <a:ext uri="{FF2B5EF4-FFF2-40B4-BE49-F238E27FC236}">
                  <a16:creationId xmlns:a16="http://schemas.microsoft.com/office/drawing/2014/main" id="{DD94242E-1FEE-44D7-8B1A-8268C25C6457}"/>
                </a:ext>
              </a:extLst>
            </p:cNvPr>
            <p:cNvSpPr>
              <a:spLocks/>
            </p:cNvSpPr>
            <p:nvPr userDrawn="1"/>
          </p:nvSpPr>
          <p:spPr bwMode="auto">
            <a:xfrm>
              <a:off x="11149013" y="1073151"/>
              <a:ext cx="28575" cy="55563"/>
            </a:xfrm>
            <a:custGeom>
              <a:avLst/>
              <a:gdLst>
                <a:gd name="T0" fmla="*/ 0 w 60"/>
                <a:gd name="T1" fmla="*/ 3 h 121"/>
                <a:gd name="T2" fmla="*/ 16 w 60"/>
                <a:gd name="T3" fmla="*/ 3 h 121"/>
                <a:gd name="T4" fmla="*/ 16 w 60"/>
                <a:gd name="T5" fmla="*/ 20 h 121"/>
                <a:gd name="T6" fmla="*/ 46 w 60"/>
                <a:gd name="T7" fmla="*/ 0 h 121"/>
                <a:gd name="T8" fmla="*/ 60 w 60"/>
                <a:gd name="T9" fmla="*/ 4 h 121"/>
                <a:gd name="T10" fmla="*/ 52 w 60"/>
                <a:gd name="T11" fmla="*/ 17 h 121"/>
                <a:gd name="T12" fmla="*/ 44 w 60"/>
                <a:gd name="T13" fmla="*/ 15 h 121"/>
                <a:gd name="T14" fmla="*/ 19 w 60"/>
                <a:gd name="T15" fmla="*/ 41 h 121"/>
                <a:gd name="T16" fmla="*/ 16 w 60"/>
                <a:gd name="T17" fmla="*/ 81 h 121"/>
                <a:gd name="T18" fmla="*/ 16 w 60"/>
                <a:gd name="T19" fmla="*/ 121 h 121"/>
                <a:gd name="T20" fmla="*/ 0 w 60"/>
                <a:gd name="T21" fmla="*/ 121 h 121"/>
                <a:gd name="T22" fmla="*/ 0 w 60"/>
                <a:gd name="T23"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21">
                  <a:moveTo>
                    <a:pt x="0" y="3"/>
                  </a:moveTo>
                  <a:cubicBezTo>
                    <a:pt x="16" y="3"/>
                    <a:pt x="16" y="3"/>
                    <a:pt x="16" y="3"/>
                  </a:cubicBezTo>
                  <a:cubicBezTo>
                    <a:pt x="16" y="20"/>
                    <a:pt x="16" y="20"/>
                    <a:pt x="16" y="20"/>
                  </a:cubicBezTo>
                  <a:cubicBezTo>
                    <a:pt x="25" y="7"/>
                    <a:pt x="35" y="0"/>
                    <a:pt x="46" y="0"/>
                  </a:cubicBezTo>
                  <a:cubicBezTo>
                    <a:pt x="51" y="0"/>
                    <a:pt x="55" y="1"/>
                    <a:pt x="60" y="4"/>
                  </a:cubicBezTo>
                  <a:cubicBezTo>
                    <a:pt x="52" y="17"/>
                    <a:pt x="52" y="17"/>
                    <a:pt x="52" y="17"/>
                  </a:cubicBezTo>
                  <a:cubicBezTo>
                    <a:pt x="49" y="16"/>
                    <a:pt x="46" y="15"/>
                    <a:pt x="44" y="15"/>
                  </a:cubicBezTo>
                  <a:cubicBezTo>
                    <a:pt x="32" y="15"/>
                    <a:pt x="23" y="24"/>
                    <a:pt x="19" y="41"/>
                  </a:cubicBezTo>
                  <a:cubicBezTo>
                    <a:pt x="17" y="47"/>
                    <a:pt x="16" y="61"/>
                    <a:pt x="16" y="81"/>
                  </a:cubicBezTo>
                  <a:cubicBezTo>
                    <a:pt x="16" y="121"/>
                    <a:pt x="16" y="121"/>
                    <a:pt x="16" y="121"/>
                  </a:cubicBezTo>
                  <a:cubicBezTo>
                    <a:pt x="0" y="121"/>
                    <a:pt x="0" y="121"/>
                    <a:pt x="0" y="121"/>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8">
              <a:extLst>
                <a:ext uri="{FF2B5EF4-FFF2-40B4-BE49-F238E27FC236}">
                  <a16:creationId xmlns:a16="http://schemas.microsoft.com/office/drawing/2014/main" id="{D403E37A-EE85-4913-8A51-F65E56289A40}"/>
                </a:ext>
              </a:extLst>
            </p:cNvPr>
            <p:cNvSpPr>
              <a:spLocks noEditPoints="1"/>
            </p:cNvSpPr>
            <p:nvPr userDrawn="1"/>
          </p:nvSpPr>
          <p:spPr bwMode="auto">
            <a:xfrm>
              <a:off x="11204575" y="1073151"/>
              <a:ext cx="55562" cy="57150"/>
            </a:xfrm>
            <a:custGeom>
              <a:avLst/>
              <a:gdLst>
                <a:gd name="T0" fmla="*/ 105 w 122"/>
                <a:gd name="T1" fmla="*/ 82 h 124"/>
                <a:gd name="T2" fmla="*/ 118 w 122"/>
                <a:gd name="T3" fmla="*/ 89 h 124"/>
                <a:gd name="T4" fmla="*/ 85 w 122"/>
                <a:gd name="T5" fmla="*/ 120 h 124"/>
                <a:gd name="T6" fmla="*/ 62 w 122"/>
                <a:gd name="T7" fmla="*/ 124 h 124"/>
                <a:gd name="T8" fmla="*/ 18 w 122"/>
                <a:gd name="T9" fmla="*/ 107 h 124"/>
                <a:gd name="T10" fmla="*/ 0 w 122"/>
                <a:gd name="T11" fmla="*/ 63 h 124"/>
                <a:gd name="T12" fmla="*/ 14 w 122"/>
                <a:gd name="T13" fmla="*/ 23 h 124"/>
                <a:gd name="T14" fmla="*/ 61 w 122"/>
                <a:gd name="T15" fmla="*/ 0 h 124"/>
                <a:gd name="T16" fmla="*/ 109 w 122"/>
                <a:gd name="T17" fmla="*/ 23 h 124"/>
                <a:gd name="T18" fmla="*/ 122 w 122"/>
                <a:gd name="T19" fmla="*/ 63 h 124"/>
                <a:gd name="T20" fmla="*/ 16 w 122"/>
                <a:gd name="T21" fmla="*/ 63 h 124"/>
                <a:gd name="T22" fmla="*/ 28 w 122"/>
                <a:gd name="T23" fmla="*/ 97 h 124"/>
                <a:gd name="T24" fmla="*/ 60 w 122"/>
                <a:gd name="T25" fmla="*/ 111 h 124"/>
                <a:gd name="T26" fmla="*/ 92 w 122"/>
                <a:gd name="T27" fmla="*/ 99 h 124"/>
                <a:gd name="T28" fmla="*/ 105 w 122"/>
                <a:gd name="T29" fmla="*/ 82 h 124"/>
                <a:gd name="T30" fmla="*/ 105 w 122"/>
                <a:gd name="T31" fmla="*/ 50 h 124"/>
                <a:gd name="T32" fmla="*/ 81 w 122"/>
                <a:gd name="T33" fmla="*/ 19 h 124"/>
                <a:gd name="T34" fmla="*/ 61 w 122"/>
                <a:gd name="T35" fmla="*/ 15 h 124"/>
                <a:gd name="T36" fmla="*/ 31 w 122"/>
                <a:gd name="T37" fmla="*/ 26 h 124"/>
                <a:gd name="T38" fmla="*/ 17 w 122"/>
                <a:gd name="T39" fmla="*/ 50 h 124"/>
                <a:gd name="T40" fmla="*/ 105 w 122"/>
                <a:gd name="T41"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4">
                  <a:moveTo>
                    <a:pt x="105" y="82"/>
                  </a:moveTo>
                  <a:cubicBezTo>
                    <a:pt x="118" y="89"/>
                    <a:pt x="118" y="89"/>
                    <a:pt x="118" y="89"/>
                  </a:cubicBezTo>
                  <a:cubicBezTo>
                    <a:pt x="110" y="105"/>
                    <a:pt x="99" y="115"/>
                    <a:pt x="85" y="120"/>
                  </a:cubicBezTo>
                  <a:cubicBezTo>
                    <a:pt x="78" y="123"/>
                    <a:pt x="70" y="124"/>
                    <a:pt x="62" y="124"/>
                  </a:cubicBezTo>
                  <a:cubicBezTo>
                    <a:pt x="44" y="124"/>
                    <a:pt x="29" y="119"/>
                    <a:pt x="18" y="107"/>
                  </a:cubicBezTo>
                  <a:cubicBezTo>
                    <a:pt x="6" y="95"/>
                    <a:pt x="0" y="80"/>
                    <a:pt x="0" y="63"/>
                  </a:cubicBezTo>
                  <a:cubicBezTo>
                    <a:pt x="0" y="48"/>
                    <a:pt x="5" y="34"/>
                    <a:pt x="14" y="23"/>
                  </a:cubicBezTo>
                  <a:cubicBezTo>
                    <a:pt x="26" y="8"/>
                    <a:pt x="41" y="0"/>
                    <a:pt x="61" y="0"/>
                  </a:cubicBezTo>
                  <a:cubicBezTo>
                    <a:pt x="81" y="0"/>
                    <a:pt x="97" y="8"/>
                    <a:pt x="109" y="23"/>
                  </a:cubicBezTo>
                  <a:cubicBezTo>
                    <a:pt x="118" y="34"/>
                    <a:pt x="122" y="47"/>
                    <a:pt x="122" y="63"/>
                  </a:cubicBezTo>
                  <a:cubicBezTo>
                    <a:pt x="16" y="63"/>
                    <a:pt x="16" y="63"/>
                    <a:pt x="16" y="63"/>
                  </a:cubicBezTo>
                  <a:cubicBezTo>
                    <a:pt x="16" y="77"/>
                    <a:pt x="20" y="88"/>
                    <a:pt x="28" y="97"/>
                  </a:cubicBezTo>
                  <a:cubicBezTo>
                    <a:pt x="37" y="106"/>
                    <a:pt x="47" y="111"/>
                    <a:pt x="60" y="111"/>
                  </a:cubicBezTo>
                  <a:cubicBezTo>
                    <a:pt x="73" y="111"/>
                    <a:pt x="84" y="107"/>
                    <a:pt x="92" y="99"/>
                  </a:cubicBezTo>
                  <a:cubicBezTo>
                    <a:pt x="96" y="96"/>
                    <a:pt x="101" y="90"/>
                    <a:pt x="105" y="82"/>
                  </a:cubicBezTo>
                  <a:moveTo>
                    <a:pt x="105" y="50"/>
                  </a:moveTo>
                  <a:cubicBezTo>
                    <a:pt x="102" y="35"/>
                    <a:pt x="93" y="25"/>
                    <a:pt x="81" y="19"/>
                  </a:cubicBezTo>
                  <a:cubicBezTo>
                    <a:pt x="75" y="16"/>
                    <a:pt x="68" y="15"/>
                    <a:pt x="61" y="15"/>
                  </a:cubicBezTo>
                  <a:cubicBezTo>
                    <a:pt x="49" y="15"/>
                    <a:pt x="39" y="18"/>
                    <a:pt x="31" y="26"/>
                  </a:cubicBezTo>
                  <a:cubicBezTo>
                    <a:pt x="25" y="31"/>
                    <a:pt x="20" y="39"/>
                    <a:pt x="17" y="50"/>
                  </a:cubicBezTo>
                  <a:lnTo>
                    <a:pt x="10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9">
              <a:extLst>
                <a:ext uri="{FF2B5EF4-FFF2-40B4-BE49-F238E27FC236}">
                  <a16:creationId xmlns:a16="http://schemas.microsoft.com/office/drawing/2014/main" id="{BB6D4FE1-4545-43BE-B2CF-19ACCE2BCB79}"/>
                </a:ext>
              </a:extLst>
            </p:cNvPr>
            <p:cNvSpPr>
              <a:spLocks/>
            </p:cNvSpPr>
            <p:nvPr userDrawn="1"/>
          </p:nvSpPr>
          <p:spPr bwMode="auto">
            <a:xfrm>
              <a:off x="11264900" y="1055688"/>
              <a:ext cx="26987" cy="73025"/>
            </a:xfrm>
            <a:custGeom>
              <a:avLst/>
              <a:gdLst>
                <a:gd name="T0" fmla="*/ 5 w 17"/>
                <a:gd name="T1" fmla="*/ 0 h 46"/>
                <a:gd name="T2" fmla="*/ 10 w 17"/>
                <a:gd name="T3" fmla="*/ 0 h 46"/>
                <a:gd name="T4" fmla="*/ 10 w 17"/>
                <a:gd name="T5" fmla="*/ 12 h 46"/>
                <a:gd name="T6" fmla="*/ 17 w 17"/>
                <a:gd name="T7" fmla="*/ 12 h 46"/>
                <a:gd name="T8" fmla="*/ 17 w 17"/>
                <a:gd name="T9" fmla="*/ 16 h 46"/>
                <a:gd name="T10" fmla="*/ 10 w 17"/>
                <a:gd name="T11" fmla="*/ 16 h 46"/>
                <a:gd name="T12" fmla="*/ 10 w 17"/>
                <a:gd name="T13" fmla="*/ 46 h 46"/>
                <a:gd name="T14" fmla="*/ 5 w 17"/>
                <a:gd name="T15" fmla="*/ 46 h 46"/>
                <a:gd name="T16" fmla="*/ 5 w 17"/>
                <a:gd name="T17" fmla="*/ 16 h 46"/>
                <a:gd name="T18" fmla="*/ 0 w 17"/>
                <a:gd name="T19" fmla="*/ 16 h 46"/>
                <a:gd name="T20" fmla="*/ 0 w 17"/>
                <a:gd name="T21" fmla="*/ 12 h 46"/>
                <a:gd name="T22" fmla="*/ 5 w 17"/>
                <a:gd name="T23" fmla="*/ 12 h 46"/>
                <a:gd name="T24" fmla="*/ 5 w 17"/>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6">
                  <a:moveTo>
                    <a:pt x="5" y="0"/>
                  </a:moveTo>
                  <a:lnTo>
                    <a:pt x="10" y="0"/>
                  </a:lnTo>
                  <a:lnTo>
                    <a:pt x="10" y="12"/>
                  </a:lnTo>
                  <a:lnTo>
                    <a:pt x="17" y="12"/>
                  </a:lnTo>
                  <a:lnTo>
                    <a:pt x="17" y="16"/>
                  </a:lnTo>
                  <a:lnTo>
                    <a:pt x="10" y="16"/>
                  </a:lnTo>
                  <a:lnTo>
                    <a:pt x="10" y="46"/>
                  </a:lnTo>
                  <a:lnTo>
                    <a:pt x="5" y="46"/>
                  </a:lnTo>
                  <a:lnTo>
                    <a:pt x="5" y="16"/>
                  </a:lnTo>
                  <a:lnTo>
                    <a:pt x="0" y="16"/>
                  </a:lnTo>
                  <a:lnTo>
                    <a:pt x="0" y="12"/>
                  </a:lnTo>
                  <a:lnTo>
                    <a:pt x="5" y="1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20">
              <a:extLst>
                <a:ext uri="{FF2B5EF4-FFF2-40B4-BE49-F238E27FC236}">
                  <a16:creationId xmlns:a16="http://schemas.microsoft.com/office/drawing/2014/main" id="{C0E5B727-7E6D-4EF0-98CD-CE63FB722BC5}"/>
                </a:ext>
              </a:extLst>
            </p:cNvPr>
            <p:cNvSpPr>
              <a:spLocks/>
            </p:cNvSpPr>
            <p:nvPr userDrawn="1"/>
          </p:nvSpPr>
          <p:spPr bwMode="auto">
            <a:xfrm>
              <a:off x="11298238" y="1055688"/>
              <a:ext cx="26987" cy="73025"/>
            </a:xfrm>
            <a:custGeom>
              <a:avLst/>
              <a:gdLst>
                <a:gd name="T0" fmla="*/ 6 w 17"/>
                <a:gd name="T1" fmla="*/ 0 h 46"/>
                <a:gd name="T2" fmla="*/ 10 w 17"/>
                <a:gd name="T3" fmla="*/ 0 h 46"/>
                <a:gd name="T4" fmla="*/ 10 w 17"/>
                <a:gd name="T5" fmla="*/ 12 h 46"/>
                <a:gd name="T6" fmla="*/ 17 w 17"/>
                <a:gd name="T7" fmla="*/ 12 h 46"/>
                <a:gd name="T8" fmla="*/ 17 w 17"/>
                <a:gd name="T9" fmla="*/ 16 h 46"/>
                <a:gd name="T10" fmla="*/ 10 w 17"/>
                <a:gd name="T11" fmla="*/ 16 h 46"/>
                <a:gd name="T12" fmla="*/ 10 w 17"/>
                <a:gd name="T13" fmla="*/ 46 h 46"/>
                <a:gd name="T14" fmla="*/ 6 w 17"/>
                <a:gd name="T15" fmla="*/ 46 h 46"/>
                <a:gd name="T16" fmla="*/ 6 w 17"/>
                <a:gd name="T17" fmla="*/ 16 h 46"/>
                <a:gd name="T18" fmla="*/ 0 w 17"/>
                <a:gd name="T19" fmla="*/ 16 h 46"/>
                <a:gd name="T20" fmla="*/ 0 w 17"/>
                <a:gd name="T21" fmla="*/ 12 h 46"/>
                <a:gd name="T22" fmla="*/ 6 w 17"/>
                <a:gd name="T23" fmla="*/ 12 h 46"/>
                <a:gd name="T24" fmla="*/ 6 w 17"/>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6">
                  <a:moveTo>
                    <a:pt x="6" y="0"/>
                  </a:moveTo>
                  <a:lnTo>
                    <a:pt x="10" y="0"/>
                  </a:lnTo>
                  <a:lnTo>
                    <a:pt x="10" y="12"/>
                  </a:lnTo>
                  <a:lnTo>
                    <a:pt x="17" y="12"/>
                  </a:lnTo>
                  <a:lnTo>
                    <a:pt x="17" y="16"/>
                  </a:lnTo>
                  <a:lnTo>
                    <a:pt x="10" y="16"/>
                  </a:lnTo>
                  <a:lnTo>
                    <a:pt x="10" y="46"/>
                  </a:lnTo>
                  <a:lnTo>
                    <a:pt x="6" y="46"/>
                  </a:lnTo>
                  <a:lnTo>
                    <a:pt x="6" y="16"/>
                  </a:lnTo>
                  <a:lnTo>
                    <a:pt x="0" y="16"/>
                  </a:lnTo>
                  <a:lnTo>
                    <a:pt x="0" y="12"/>
                  </a:lnTo>
                  <a:lnTo>
                    <a:pt x="6" y="1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21">
              <a:extLst>
                <a:ext uri="{FF2B5EF4-FFF2-40B4-BE49-F238E27FC236}">
                  <a16:creationId xmlns:a16="http://schemas.microsoft.com/office/drawing/2014/main" id="{15BE75FA-A269-4614-8F7D-CD3EDC265C71}"/>
                </a:ext>
              </a:extLst>
            </p:cNvPr>
            <p:cNvSpPr>
              <a:spLocks noEditPoints="1"/>
            </p:cNvSpPr>
            <p:nvPr userDrawn="1"/>
          </p:nvSpPr>
          <p:spPr bwMode="auto">
            <a:xfrm>
              <a:off x="11361738" y="1054101"/>
              <a:ext cx="55562" cy="76200"/>
            </a:xfrm>
            <a:custGeom>
              <a:avLst/>
              <a:gdLst>
                <a:gd name="T0" fmla="*/ 0 w 123"/>
                <a:gd name="T1" fmla="*/ 163 h 166"/>
                <a:gd name="T2" fmla="*/ 0 w 123"/>
                <a:gd name="T3" fmla="*/ 0 h 166"/>
                <a:gd name="T4" fmla="*/ 15 w 123"/>
                <a:gd name="T5" fmla="*/ 0 h 166"/>
                <a:gd name="T6" fmla="*/ 15 w 123"/>
                <a:gd name="T7" fmla="*/ 65 h 166"/>
                <a:gd name="T8" fmla="*/ 62 w 123"/>
                <a:gd name="T9" fmla="*/ 42 h 166"/>
                <a:gd name="T10" fmla="*/ 105 w 123"/>
                <a:gd name="T11" fmla="*/ 60 h 166"/>
                <a:gd name="T12" fmla="*/ 123 w 123"/>
                <a:gd name="T13" fmla="*/ 105 h 166"/>
                <a:gd name="T14" fmla="*/ 105 w 123"/>
                <a:gd name="T15" fmla="*/ 148 h 166"/>
                <a:gd name="T16" fmla="*/ 62 w 123"/>
                <a:gd name="T17" fmla="*/ 166 h 166"/>
                <a:gd name="T18" fmla="*/ 15 w 123"/>
                <a:gd name="T19" fmla="*/ 142 h 166"/>
                <a:gd name="T20" fmla="*/ 15 w 123"/>
                <a:gd name="T21" fmla="*/ 163 h 166"/>
                <a:gd name="T22" fmla="*/ 0 w 123"/>
                <a:gd name="T23" fmla="*/ 163 h 166"/>
                <a:gd name="T24" fmla="*/ 61 w 123"/>
                <a:gd name="T25" fmla="*/ 152 h 166"/>
                <a:gd name="T26" fmla="*/ 101 w 123"/>
                <a:gd name="T27" fmla="*/ 128 h 166"/>
                <a:gd name="T28" fmla="*/ 107 w 123"/>
                <a:gd name="T29" fmla="*/ 104 h 166"/>
                <a:gd name="T30" fmla="*/ 101 w 123"/>
                <a:gd name="T31" fmla="*/ 80 h 166"/>
                <a:gd name="T32" fmla="*/ 84 w 123"/>
                <a:gd name="T33" fmla="*/ 62 h 166"/>
                <a:gd name="T34" fmla="*/ 61 w 123"/>
                <a:gd name="T35" fmla="*/ 56 h 166"/>
                <a:gd name="T36" fmla="*/ 37 w 123"/>
                <a:gd name="T37" fmla="*/ 62 h 166"/>
                <a:gd name="T38" fmla="*/ 20 w 123"/>
                <a:gd name="T39" fmla="*/ 79 h 166"/>
                <a:gd name="T40" fmla="*/ 14 w 123"/>
                <a:gd name="T41" fmla="*/ 104 h 166"/>
                <a:gd name="T42" fmla="*/ 27 w 123"/>
                <a:gd name="T43" fmla="*/ 138 h 166"/>
                <a:gd name="T44" fmla="*/ 61 w 123"/>
                <a:gd name="T45" fmla="*/ 1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66">
                  <a:moveTo>
                    <a:pt x="0" y="163"/>
                  </a:moveTo>
                  <a:cubicBezTo>
                    <a:pt x="0" y="0"/>
                    <a:pt x="0" y="0"/>
                    <a:pt x="0" y="0"/>
                  </a:cubicBezTo>
                  <a:cubicBezTo>
                    <a:pt x="15" y="0"/>
                    <a:pt x="15" y="0"/>
                    <a:pt x="15" y="0"/>
                  </a:cubicBezTo>
                  <a:cubicBezTo>
                    <a:pt x="15" y="65"/>
                    <a:pt x="15" y="65"/>
                    <a:pt x="15" y="65"/>
                  </a:cubicBezTo>
                  <a:cubicBezTo>
                    <a:pt x="27" y="50"/>
                    <a:pt x="43" y="42"/>
                    <a:pt x="62" y="42"/>
                  </a:cubicBezTo>
                  <a:cubicBezTo>
                    <a:pt x="79" y="42"/>
                    <a:pt x="94" y="48"/>
                    <a:pt x="105" y="60"/>
                  </a:cubicBezTo>
                  <a:cubicBezTo>
                    <a:pt x="117" y="73"/>
                    <a:pt x="123" y="87"/>
                    <a:pt x="123" y="105"/>
                  </a:cubicBezTo>
                  <a:cubicBezTo>
                    <a:pt x="123" y="122"/>
                    <a:pt x="117" y="136"/>
                    <a:pt x="105" y="148"/>
                  </a:cubicBezTo>
                  <a:cubicBezTo>
                    <a:pt x="93" y="160"/>
                    <a:pt x="79" y="166"/>
                    <a:pt x="62" y="166"/>
                  </a:cubicBezTo>
                  <a:cubicBezTo>
                    <a:pt x="42" y="166"/>
                    <a:pt x="27" y="158"/>
                    <a:pt x="15" y="142"/>
                  </a:cubicBezTo>
                  <a:cubicBezTo>
                    <a:pt x="15" y="163"/>
                    <a:pt x="15" y="163"/>
                    <a:pt x="15" y="163"/>
                  </a:cubicBezTo>
                  <a:lnTo>
                    <a:pt x="0" y="163"/>
                  </a:lnTo>
                  <a:close/>
                  <a:moveTo>
                    <a:pt x="61" y="152"/>
                  </a:moveTo>
                  <a:cubicBezTo>
                    <a:pt x="79" y="152"/>
                    <a:pt x="92" y="144"/>
                    <a:pt x="101" y="128"/>
                  </a:cubicBezTo>
                  <a:cubicBezTo>
                    <a:pt x="105" y="120"/>
                    <a:pt x="107" y="112"/>
                    <a:pt x="107" y="104"/>
                  </a:cubicBezTo>
                  <a:cubicBezTo>
                    <a:pt x="107" y="96"/>
                    <a:pt x="105" y="88"/>
                    <a:pt x="101" y="80"/>
                  </a:cubicBezTo>
                  <a:cubicBezTo>
                    <a:pt x="97" y="72"/>
                    <a:pt x="91" y="67"/>
                    <a:pt x="84" y="62"/>
                  </a:cubicBezTo>
                  <a:cubicBezTo>
                    <a:pt x="77" y="58"/>
                    <a:pt x="69" y="56"/>
                    <a:pt x="61" y="56"/>
                  </a:cubicBezTo>
                  <a:cubicBezTo>
                    <a:pt x="52" y="56"/>
                    <a:pt x="45" y="58"/>
                    <a:pt x="37" y="62"/>
                  </a:cubicBezTo>
                  <a:cubicBezTo>
                    <a:pt x="30" y="67"/>
                    <a:pt x="24" y="72"/>
                    <a:pt x="20" y="79"/>
                  </a:cubicBezTo>
                  <a:cubicBezTo>
                    <a:pt x="16" y="87"/>
                    <a:pt x="14" y="95"/>
                    <a:pt x="14" y="104"/>
                  </a:cubicBezTo>
                  <a:cubicBezTo>
                    <a:pt x="14" y="117"/>
                    <a:pt x="18" y="129"/>
                    <a:pt x="27" y="138"/>
                  </a:cubicBezTo>
                  <a:cubicBezTo>
                    <a:pt x="36" y="147"/>
                    <a:pt x="47" y="152"/>
                    <a:pt x="61" y="1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22">
              <a:extLst>
                <a:ext uri="{FF2B5EF4-FFF2-40B4-BE49-F238E27FC236}">
                  <a16:creationId xmlns:a16="http://schemas.microsoft.com/office/drawing/2014/main" id="{D83948C2-B315-499D-AB0A-B65C681EC408}"/>
                </a:ext>
              </a:extLst>
            </p:cNvPr>
            <p:cNvSpPr>
              <a:spLocks noEditPoints="1"/>
            </p:cNvSpPr>
            <p:nvPr userDrawn="1"/>
          </p:nvSpPr>
          <p:spPr bwMode="auto">
            <a:xfrm>
              <a:off x="11425238" y="1054101"/>
              <a:ext cx="55562" cy="76200"/>
            </a:xfrm>
            <a:custGeom>
              <a:avLst/>
              <a:gdLst>
                <a:gd name="T0" fmla="*/ 123 w 123"/>
                <a:gd name="T1" fmla="*/ 47 h 168"/>
                <a:gd name="T2" fmla="*/ 123 w 123"/>
                <a:gd name="T3" fmla="*/ 165 h 168"/>
                <a:gd name="T4" fmla="*/ 108 w 123"/>
                <a:gd name="T5" fmla="*/ 165 h 168"/>
                <a:gd name="T6" fmla="*/ 108 w 123"/>
                <a:gd name="T7" fmla="*/ 145 h 168"/>
                <a:gd name="T8" fmla="*/ 61 w 123"/>
                <a:gd name="T9" fmla="*/ 168 h 168"/>
                <a:gd name="T10" fmla="*/ 17 w 123"/>
                <a:gd name="T11" fmla="*/ 150 h 168"/>
                <a:gd name="T12" fmla="*/ 0 w 123"/>
                <a:gd name="T13" fmla="*/ 106 h 168"/>
                <a:gd name="T14" fmla="*/ 18 w 123"/>
                <a:gd name="T15" fmla="*/ 62 h 168"/>
                <a:gd name="T16" fmla="*/ 61 w 123"/>
                <a:gd name="T17" fmla="*/ 44 h 168"/>
                <a:gd name="T18" fmla="*/ 108 w 123"/>
                <a:gd name="T19" fmla="*/ 69 h 168"/>
                <a:gd name="T20" fmla="*/ 108 w 123"/>
                <a:gd name="T21" fmla="*/ 47 h 168"/>
                <a:gd name="T22" fmla="*/ 123 w 123"/>
                <a:gd name="T23" fmla="*/ 47 h 168"/>
                <a:gd name="T24" fmla="*/ 62 w 123"/>
                <a:gd name="T25" fmla="*/ 59 h 168"/>
                <a:gd name="T26" fmla="*/ 22 w 123"/>
                <a:gd name="T27" fmla="*/ 83 h 168"/>
                <a:gd name="T28" fmla="*/ 15 w 123"/>
                <a:gd name="T29" fmla="*/ 106 h 168"/>
                <a:gd name="T30" fmla="*/ 22 w 123"/>
                <a:gd name="T31" fmla="*/ 130 h 168"/>
                <a:gd name="T32" fmla="*/ 39 w 123"/>
                <a:gd name="T33" fmla="*/ 148 h 168"/>
                <a:gd name="T34" fmla="*/ 62 w 123"/>
                <a:gd name="T35" fmla="*/ 155 h 168"/>
                <a:gd name="T36" fmla="*/ 86 w 123"/>
                <a:gd name="T37" fmla="*/ 148 h 168"/>
                <a:gd name="T38" fmla="*/ 103 w 123"/>
                <a:gd name="T39" fmla="*/ 131 h 168"/>
                <a:gd name="T40" fmla="*/ 109 w 123"/>
                <a:gd name="T41" fmla="*/ 107 h 168"/>
                <a:gd name="T42" fmla="*/ 96 w 123"/>
                <a:gd name="T43" fmla="*/ 73 h 168"/>
                <a:gd name="T44" fmla="*/ 62 w 123"/>
                <a:gd name="T45" fmla="*/ 59 h 168"/>
                <a:gd name="T46" fmla="*/ 42 w 123"/>
                <a:gd name="T47" fmla="*/ 0 h 168"/>
                <a:gd name="T48" fmla="*/ 51 w 123"/>
                <a:gd name="T49" fmla="*/ 4 h 168"/>
                <a:gd name="T50" fmla="*/ 55 w 123"/>
                <a:gd name="T51" fmla="*/ 13 h 168"/>
                <a:gd name="T52" fmla="*/ 51 w 123"/>
                <a:gd name="T53" fmla="*/ 22 h 168"/>
                <a:gd name="T54" fmla="*/ 42 w 123"/>
                <a:gd name="T55" fmla="*/ 26 h 168"/>
                <a:gd name="T56" fmla="*/ 33 w 123"/>
                <a:gd name="T57" fmla="*/ 22 h 168"/>
                <a:gd name="T58" fmla="*/ 30 w 123"/>
                <a:gd name="T59" fmla="*/ 13 h 168"/>
                <a:gd name="T60" fmla="*/ 33 w 123"/>
                <a:gd name="T61" fmla="*/ 4 h 168"/>
                <a:gd name="T62" fmla="*/ 42 w 123"/>
                <a:gd name="T63" fmla="*/ 0 h 168"/>
                <a:gd name="T64" fmla="*/ 87 w 123"/>
                <a:gd name="T65" fmla="*/ 0 h 168"/>
                <a:gd name="T66" fmla="*/ 96 w 123"/>
                <a:gd name="T67" fmla="*/ 4 h 168"/>
                <a:gd name="T68" fmla="*/ 99 w 123"/>
                <a:gd name="T69" fmla="*/ 13 h 168"/>
                <a:gd name="T70" fmla="*/ 96 w 123"/>
                <a:gd name="T71" fmla="*/ 22 h 168"/>
                <a:gd name="T72" fmla="*/ 87 w 123"/>
                <a:gd name="T73" fmla="*/ 26 h 168"/>
                <a:gd name="T74" fmla="*/ 78 w 123"/>
                <a:gd name="T75" fmla="*/ 22 h 168"/>
                <a:gd name="T76" fmla="*/ 74 w 123"/>
                <a:gd name="T77" fmla="*/ 13 h 168"/>
                <a:gd name="T78" fmla="*/ 78 w 123"/>
                <a:gd name="T79" fmla="*/ 4 h 168"/>
                <a:gd name="T80" fmla="*/ 87 w 123"/>
                <a:gd name="T8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68">
                  <a:moveTo>
                    <a:pt x="123" y="47"/>
                  </a:moveTo>
                  <a:cubicBezTo>
                    <a:pt x="123" y="165"/>
                    <a:pt x="123" y="165"/>
                    <a:pt x="123" y="165"/>
                  </a:cubicBezTo>
                  <a:cubicBezTo>
                    <a:pt x="108" y="165"/>
                    <a:pt x="108" y="165"/>
                    <a:pt x="108" y="165"/>
                  </a:cubicBezTo>
                  <a:cubicBezTo>
                    <a:pt x="108" y="145"/>
                    <a:pt x="108" y="145"/>
                    <a:pt x="108" y="145"/>
                  </a:cubicBezTo>
                  <a:cubicBezTo>
                    <a:pt x="95" y="161"/>
                    <a:pt x="80" y="168"/>
                    <a:pt x="61" y="168"/>
                  </a:cubicBezTo>
                  <a:cubicBezTo>
                    <a:pt x="44" y="168"/>
                    <a:pt x="29" y="162"/>
                    <a:pt x="17" y="150"/>
                  </a:cubicBezTo>
                  <a:cubicBezTo>
                    <a:pt x="6" y="138"/>
                    <a:pt x="0" y="123"/>
                    <a:pt x="0" y="106"/>
                  </a:cubicBezTo>
                  <a:cubicBezTo>
                    <a:pt x="0" y="89"/>
                    <a:pt x="6" y="74"/>
                    <a:pt x="18" y="62"/>
                  </a:cubicBezTo>
                  <a:cubicBezTo>
                    <a:pt x="30" y="50"/>
                    <a:pt x="44" y="44"/>
                    <a:pt x="61" y="44"/>
                  </a:cubicBezTo>
                  <a:cubicBezTo>
                    <a:pt x="81" y="44"/>
                    <a:pt x="96" y="52"/>
                    <a:pt x="108" y="69"/>
                  </a:cubicBezTo>
                  <a:cubicBezTo>
                    <a:pt x="108" y="47"/>
                    <a:pt x="108" y="47"/>
                    <a:pt x="108" y="47"/>
                  </a:cubicBezTo>
                  <a:lnTo>
                    <a:pt x="123" y="47"/>
                  </a:lnTo>
                  <a:close/>
                  <a:moveTo>
                    <a:pt x="62" y="59"/>
                  </a:moveTo>
                  <a:cubicBezTo>
                    <a:pt x="44" y="59"/>
                    <a:pt x="31" y="67"/>
                    <a:pt x="22" y="83"/>
                  </a:cubicBezTo>
                  <a:cubicBezTo>
                    <a:pt x="18" y="90"/>
                    <a:pt x="15" y="98"/>
                    <a:pt x="15" y="106"/>
                  </a:cubicBezTo>
                  <a:cubicBezTo>
                    <a:pt x="15" y="115"/>
                    <a:pt x="18" y="123"/>
                    <a:pt x="22" y="130"/>
                  </a:cubicBezTo>
                  <a:cubicBezTo>
                    <a:pt x="26" y="138"/>
                    <a:pt x="32" y="144"/>
                    <a:pt x="39" y="148"/>
                  </a:cubicBezTo>
                  <a:cubicBezTo>
                    <a:pt x="46" y="152"/>
                    <a:pt x="54" y="155"/>
                    <a:pt x="62" y="155"/>
                  </a:cubicBezTo>
                  <a:cubicBezTo>
                    <a:pt x="71" y="155"/>
                    <a:pt x="78" y="152"/>
                    <a:pt x="86" y="148"/>
                  </a:cubicBezTo>
                  <a:cubicBezTo>
                    <a:pt x="93" y="144"/>
                    <a:pt x="99" y="138"/>
                    <a:pt x="103" y="131"/>
                  </a:cubicBezTo>
                  <a:cubicBezTo>
                    <a:pt x="107" y="124"/>
                    <a:pt x="109" y="116"/>
                    <a:pt x="109" y="107"/>
                  </a:cubicBezTo>
                  <a:cubicBezTo>
                    <a:pt x="109" y="93"/>
                    <a:pt x="105" y="82"/>
                    <a:pt x="96" y="73"/>
                  </a:cubicBezTo>
                  <a:cubicBezTo>
                    <a:pt x="87" y="63"/>
                    <a:pt x="76" y="59"/>
                    <a:pt x="62" y="59"/>
                  </a:cubicBezTo>
                  <a:moveTo>
                    <a:pt x="42" y="0"/>
                  </a:moveTo>
                  <a:cubicBezTo>
                    <a:pt x="46" y="0"/>
                    <a:pt x="49" y="2"/>
                    <a:pt x="51" y="4"/>
                  </a:cubicBezTo>
                  <a:cubicBezTo>
                    <a:pt x="54" y="7"/>
                    <a:pt x="55" y="10"/>
                    <a:pt x="55" y="13"/>
                  </a:cubicBezTo>
                  <a:cubicBezTo>
                    <a:pt x="55" y="16"/>
                    <a:pt x="54" y="19"/>
                    <a:pt x="51" y="22"/>
                  </a:cubicBezTo>
                  <a:cubicBezTo>
                    <a:pt x="49" y="24"/>
                    <a:pt x="46" y="26"/>
                    <a:pt x="42" y="26"/>
                  </a:cubicBezTo>
                  <a:cubicBezTo>
                    <a:pt x="39" y="26"/>
                    <a:pt x="36" y="24"/>
                    <a:pt x="33" y="22"/>
                  </a:cubicBezTo>
                  <a:cubicBezTo>
                    <a:pt x="31" y="19"/>
                    <a:pt x="30" y="16"/>
                    <a:pt x="30" y="13"/>
                  </a:cubicBezTo>
                  <a:cubicBezTo>
                    <a:pt x="30" y="10"/>
                    <a:pt x="31" y="7"/>
                    <a:pt x="33" y="4"/>
                  </a:cubicBezTo>
                  <a:cubicBezTo>
                    <a:pt x="36" y="2"/>
                    <a:pt x="39" y="0"/>
                    <a:pt x="42" y="0"/>
                  </a:cubicBezTo>
                  <a:moveTo>
                    <a:pt x="87" y="0"/>
                  </a:moveTo>
                  <a:cubicBezTo>
                    <a:pt x="90" y="0"/>
                    <a:pt x="93" y="2"/>
                    <a:pt x="96" y="4"/>
                  </a:cubicBezTo>
                  <a:cubicBezTo>
                    <a:pt x="98" y="7"/>
                    <a:pt x="99" y="10"/>
                    <a:pt x="99" y="13"/>
                  </a:cubicBezTo>
                  <a:cubicBezTo>
                    <a:pt x="99" y="16"/>
                    <a:pt x="98" y="19"/>
                    <a:pt x="96" y="22"/>
                  </a:cubicBezTo>
                  <a:cubicBezTo>
                    <a:pt x="93" y="24"/>
                    <a:pt x="90" y="26"/>
                    <a:pt x="87" y="26"/>
                  </a:cubicBezTo>
                  <a:cubicBezTo>
                    <a:pt x="83" y="26"/>
                    <a:pt x="80" y="24"/>
                    <a:pt x="78" y="22"/>
                  </a:cubicBezTo>
                  <a:cubicBezTo>
                    <a:pt x="75" y="19"/>
                    <a:pt x="74" y="16"/>
                    <a:pt x="74" y="13"/>
                  </a:cubicBezTo>
                  <a:cubicBezTo>
                    <a:pt x="74" y="10"/>
                    <a:pt x="75" y="7"/>
                    <a:pt x="78" y="4"/>
                  </a:cubicBezTo>
                  <a:cubicBezTo>
                    <a:pt x="80" y="2"/>
                    <a:pt x="83" y="0"/>
                    <a:pt x="8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23">
              <a:extLst>
                <a:ext uri="{FF2B5EF4-FFF2-40B4-BE49-F238E27FC236}">
                  <a16:creationId xmlns:a16="http://schemas.microsoft.com/office/drawing/2014/main" id="{16686681-4D23-46F4-9F2A-7BE3B251FE7D}"/>
                </a:ext>
              </a:extLst>
            </p:cNvPr>
            <p:cNvSpPr>
              <a:spLocks/>
            </p:cNvSpPr>
            <p:nvPr userDrawn="1"/>
          </p:nvSpPr>
          <p:spPr bwMode="auto">
            <a:xfrm>
              <a:off x="11488738" y="1055688"/>
              <a:ext cx="26987" cy="73025"/>
            </a:xfrm>
            <a:custGeom>
              <a:avLst/>
              <a:gdLst>
                <a:gd name="T0" fmla="*/ 6 w 17"/>
                <a:gd name="T1" fmla="*/ 0 h 46"/>
                <a:gd name="T2" fmla="*/ 10 w 17"/>
                <a:gd name="T3" fmla="*/ 0 h 46"/>
                <a:gd name="T4" fmla="*/ 10 w 17"/>
                <a:gd name="T5" fmla="*/ 12 h 46"/>
                <a:gd name="T6" fmla="*/ 17 w 17"/>
                <a:gd name="T7" fmla="*/ 12 h 46"/>
                <a:gd name="T8" fmla="*/ 17 w 17"/>
                <a:gd name="T9" fmla="*/ 16 h 46"/>
                <a:gd name="T10" fmla="*/ 10 w 17"/>
                <a:gd name="T11" fmla="*/ 16 h 46"/>
                <a:gd name="T12" fmla="*/ 10 w 17"/>
                <a:gd name="T13" fmla="*/ 46 h 46"/>
                <a:gd name="T14" fmla="*/ 6 w 17"/>
                <a:gd name="T15" fmla="*/ 46 h 46"/>
                <a:gd name="T16" fmla="*/ 6 w 17"/>
                <a:gd name="T17" fmla="*/ 16 h 46"/>
                <a:gd name="T18" fmla="*/ 0 w 17"/>
                <a:gd name="T19" fmla="*/ 16 h 46"/>
                <a:gd name="T20" fmla="*/ 0 w 17"/>
                <a:gd name="T21" fmla="*/ 12 h 46"/>
                <a:gd name="T22" fmla="*/ 6 w 17"/>
                <a:gd name="T23" fmla="*/ 12 h 46"/>
                <a:gd name="T24" fmla="*/ 6 w 17"/>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6">
                  <a:moveTo>
                    <a:pt x="6" y="0"/>
                  </a:moveTo>
                  <a:lnTo>
                    <a:pt x="10" y="0"/>
                  </a:lnTo>
                  <a:lnTo>
                    <a:pt x="10" y="12"/>
                  </a:lnTo>
                  <a:lnTo>
                    <a:pt x="17" y="12"/>
                  </a:lnTo>
                  <a:lnTo>
                    <a:pt x="17" y="16"/>
                  </a:lnTo>
                  <a:lnTo>
                    <a:pt x="10" y="16"/>
                  </a:lnTo>
                  <a:lnTo>
                    <a:pt x="10" y="46"/>
                  </a:lnTo>
                  <a:lnTo>
                    <a:pt x="6" y="46"/>
                  </a:lnTo>
                  <a:lnTo>
                    <a:pt x="6" y="16"/>
                  </a:lnTo>
                  <a:lnTo>
                    <a:pt x="0" y="16"/>
                  </a:lnTo>
                  <a:lnTo>
                    <a:pt x="0" y="12"/>
                  </a:lnTo>
                  <a:lnTo>
                    <a:pt x="6" y="1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24">
              <a:extLst>
                <a:ext uri="{FF2B5EF4-FFF2-40B4-BE49-F238E27FC236}">
                  <a16:creationId xmlns:a16="http://schemas.microsoft.com/office/drawing/2014/main" id="{CDBE6E9C-75A7-4B33-9D5D-D781E08B5309}"/>
                </a:ext>
              </a:extLst>
            </p:cNvPr>
            <p:cNvSpPr>
              <a:spLocks/>
            </p:cNvSpPr>
            <p:nvPr userDrawn="1"/>
          </p:nvSpPr>
          <p:spPr bwMode="auto">
            <a:xfrm>
              <a:off x="11522075" y="1055688"/>
              <a:ext cx="28575" cy="73025"/>
            </a:xfrm>
            <a:custGeom>
              <a:avLst/>
              <a:gdLst>
                <a:gd name="T0" fmla="*/ 6 w 18"/>
                <a:gd name="T1" fmla="*/ 0 h 46"/>
                <a:gd name="T2" fmla="*/ 11 w 18"/>
                <a:gd name="T3" fmla="*/ 0 h 46"/>
                <a:gd name="T4" fmla="*/ 11 w 18"/>
                <a:gd name="T5" fmla="*/ 12 h 46"/>
                <a:gd name="T6" fmla="*/ 18 w 18"/>
                <a:gd name="T7" fmla="*/ 12 h 46"/>
                <a:gd name="T8" fmla="*/ 18 w 18"/>
                <a:gd name="T9" fmla="*/ 16 h 46"/>
                <a:gd name="T10" fmla="*/ 11 w 18"/>
                <a:gd name="T11" fmla="*/ 16 h 46"/>
                <a:gd name="T12" fmla="*/ 11 w 18"/>
                <a:gd name="T13" fmla="*/ 46 h 46"/>
                <a:gd name="T14" fmla="*/ 6 w 18"/>
                <a:gd name="T15" fmla="*/ 46 h 46"/>
                <a:gd name="T16" fmla="*/ 6 w 18"/>
                <a:gd name="T17" fmla="*/ 16 h 46"/>
                <a:gd name="T18" fmla="*/ 0 w 18"/>
                <a:gd name="T19" fmla="*/ 16 h 46"/>
                <a:gd name="T20" fmla="*/ 0 w 18"/>
                <a:gd name="T21" fmla="*/ 12 h 46"/>
                <a:gd name="T22" fmla="*/ 6 w 18"/>
                <a:gd name="T23" fmla="*/ 12 h 46"/>
                <a:gd name="T24" fmla="*/ 6 w 18"/>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6">
                  <a:moveTo>
                    <a:pt x="6" y="0"/>
                  </a:moveTo>
                  <a:lnTo>
                    <a:pt x="11" y="0"/>
                  </a:lnTo>
                  <a:lnTo>
                    <a:pt x="11" y="12"/>
                  </a:lnTo>
                  <a:lnTo>
                    <a:pt x="18" y="12"/>
                  </a:lnTo>
                  <a:lnTo>
                    <a:pt x="18" y="16"/>
                  </a:lnTo>
                  <a:lnTo>
                    <a:pt x="11" y="16"/>
                  </a:lnTo>
                  <a:lnTo>
                    <a:pt x="11" y="46"/>
                  </a:lnTo>
                  <a:lnTo>
                    <a:pt x="6" y="46"/>
                  </a:lnTo>
                  <a:lnTo>
                    <a:pt x="6" y="16"/>
                  </a:lnTo>
                  <a:lnTo>
                    <a:pt x="0" y="16"/>
                  </a:lnTo>
                  <a:lnTo>
                    <a:pt x="0" y="12"/>
                  </a:lnTo>
                  <a:lnTo>
                    <a:pt x="6" y="12"/>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25">
              <a:extLst>
                <a:ext uri="{FF2B5EF4-FFF2-40B4-BE49-F238E27FC236}">
                  <a16:creationId xmlns:a16="http://schemas.microsoft.com/office/drawing/2014/main" id="{B8401AEF-0D91-480F-B2E7-6B5A0462E6E1}"/>
                </a:ext>
              </a:extLst>
            </p:cNvPr>
            <p:cNvSpPr>
              <a:spLocks/>
            </p:cNvSpPr>
            <p:nvPr userDrawn="1"/>
          </p:nvSpPr>
          <p:spPr bwMode="auto">
            <a:xfrm>
              <a:off x="11557000" y="1073151"/>
              <a:ext cx="28575" cy="55563"/>
            </a:xfrm>
            <a:custGeom>
              <a:avLst/>
              <a:gdLst>
                <a:gd name="T0" fmla="*/ 0 w 60"/>
                <a:gd name="T1" fmla="*/ 3 h 121"/>
                <a:gd name="T2" fmla="*/ 16 w 60"/>
                <a:gd name="T3" fmla="*/ 3 h 121"/>
                <a:gd name="T4" fmla="*/ 16 w 60"/>
                <a:gd name="T5" fmla="*/ 20 h 121"/>
                <a:gd name="T6" fmla="*/ 47 w 60"/>
                <a:gd name="T7" fmla="*/ 0 h 121"/>
                <a:gd name="T8" fmla="*/ 60 w 60"/>
                <a:gd name="T9" fmla="*/ 4 h 121"/>
                <a:gd name="T10" fmla="*/ 52 w 60"/>
                <a:gd name="T11" fmla="*/ 17 h 121"/>
                <a:gd name="T12" fmla="*/ 44 w 60"/>
                <a:gd name="T13" fmla="*/ 15 h 121"/>
                <a:gd name="T14" fmla="*/ 19 w 60"/>
                <a:gd name="T15" fmla="*/ 41 h 121"/>
                <a:gd name="T16" fmla="*/ 16 w 60"/>
                <a:gd name="T17" fmla="*/ 81 h 121"/>
                <a:gd name="T18" fmla="*/ 16 w 60"/>
                <a:gd name="T19" fmla="*/ 121 h 121"/>
                <a:gd name="T20" fmla="*/ 0 w 60"/>
                <a:gd name="T21" fmla="*/ 121 h 121"/>
                <a:gd name="T22" fmla="*/ 0 w 60"/>
                <a:gd name="T23"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21">
                  <a:moveTo>
                    <a:pt x="0" y="3"/>
                  </a:moveTo>
                  <a:cubicBezTo>
                    <a:pt x="16" y="3"/>
                    <a:pt x="16" y="3"/>
                    <a:pt x="16" y="3"/>
                  </a:cubicBezTo>
                  <a:cubicBezTo>
                    <a:pt x="16" y="20"/>
                    <a:pt x="16" y="20"/>
                    <a:pt x="16" y="20"/>
                  </a:cubicBezTo>
                  <a:cubicBezTo>
                    <a:pt x="25" y="7"/>
                    <a:pt x="35" y="0"/>
                    <a:pt x="47" y="0"/>
                  </a:cubicBezTo>
                  <a:cubicBezTo>
                    <a:pt x="51" y="0"/>
                    <a:pt x="55" y="1"/>
                    <a:pt x="60" y="4"/>
                  </a:cubicBezTo>
                  <a:cubicBezTo>
                    <a:pt x="52" y="17"/>
                    <a:pt x="52" y="17"/>
                    <a:pt x="52" y="17"/>
                  </a:cubicBezTo>
                  <a:cubicBezTo>
                    <a:pt x="49" y="16"/>
                    <a:pt x="46" y="15"/>
                    <a:pt x="44" y="15"/>
                  </a:cubicBezTo>
                  <a:cubicBezTo>
                    <a:pt x="32" y="15"/>
                    <a:pt x="24" y="24"/>
                    <a:pt x="19" y="41"/>
                  </a:cubicBezTo>
                  <a:cubicBezTo>
                    <a:pt x="17" y="47"/>
                    <a:pt x="16" y="61"/>
                    <a:pt x="16" y="81"/>
                  </a:cubicBezTo>
                  <a:cubicBezTo>
                    <a:pt x="16" y="121"/>
                    <a:pt x="16" y="121"/>
                    <a:pt x="16" y="121"/>
                  </a:cubicBezTo>
                  <a:cubicBezTo>
                    <a:pt x="0" y="121"/>
                    <a:pt x="0" y="121"/>
                    <a:pt x="0" y="121"/>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6">
              <a:extLst>
                <a:ext uri="{FF2B5EF4-FFF2-40B4-BE49-F238E27FC236}">
                  <a16:creationId xmlns:a16="http://schemas.microsoft.com/office/drawing/2014/main" id="{332B9D90-E975-409E-967A-D54B76E60ED4}"/>
                </a:ext>
              </a:extLst>
            </p:cNvPr>
            <p:cNvSpPr>
              <a:spLocks noEditPoints="1"/>
            </p:cNvSpPr>
            <p:nvPr userDrawn="1"/>
          </p:nvSpPr>
          <p:spPr bwMode="auto">
            <a:xfrm>
              <a:off x="11585575" y="1073151"/>
              <a:ext cx="55562" cy="57150"/>
            </a:xfrm>
            <a:custGeom>
              <a:avLst/>
              <a:gdLst>
                <a:gd name="T0" fmla="*/ 105 w 122"/>
                <a:gd name="T1" fmla="*/ 82 h 124"/>
                <a:gd name="T2" fmla="*/ 118 w 122"/>
                <a:gd name="T3" fmla="*/ 89 h 124"/>
                <a:gd name="T4" fmla="*/ 85 w 122"/>
                <a:gd name="T5" fmla="*/ 120 h 124"/>
                <a:gd name="T6" fmla="*/ 61 w 122"/>
                <a:gd name="T7" fmla="*/ 124 h 124"/>
                <a:gd name="T8" fmla="*/ 17 w 122"/>
                <a:gd name="T9" fmla="*/ 107 h 124"/>
                <a:gd name="T10" fmla="*/ 0 w 122"/>
                <a:gd name="T11" fmla="*/ 63 h 124"/>
                <a:gd name="T12" fmla="*/ 13 w 122"/>
                <a:gd name="T13" fmla="*/ 23 h 124"/>
                <a:gd name="T14" fmla="*/ 60 w 122"/>
                <a:gd name="T15" fmla="*/ 0 h 124"/>
                <a:gd name="T16" fmla="*/ 109 w 122"/>
                <a:gd name="T17" fmla="*/ 23 h 124"/>
                <a:gd name="T18" fmla="*/ 122 w 122"/>
                <a:gd name="T19" fmla="*/ 63 h 124"/>
                <a:gd name="T20" fmla="*/ 15 w 122"/>
                <a:gd name="T21" fmla="*/ 63 h 124"/>
                <a:gd name="T22" fmla="*/ 28 w 122"/>
                <a:gd name="T23" fmla="*/ 97 h 124"/>
                <a:gd name="T24" fmla="*/ 60 w 122"/>
                <a:gd name="T25" fmla="*/ 111 h 124"/>
                <a:gd name="T26" fmla="*/ 92 w 122"/>
                <a:gd name="T27" fmla="*/ 99 h 124"/>
                <a:gd name="T28" fmla="*/ 105 w 122"/>
                <a:gd name="T29" fmla="*/ 82 h 124"/>
                <a:gd name="T30" fmla="*/ 105 w 122"/>
                <a:gd name="T31" fmla="*/ 50 h 124"/>
                <a:gd name="T32" fmla="*/ 81 w 122"/>
                <a:gd name="T33" fmla="*/ 19 h 124"/>
                <a:gd name="T34" fmla="*/ 61 w 122"/>
                <a:gd name="T35" fmla="*/ 15 h 124"/>
                <a:gd name="T36" fmla="*/ 31 w 122"/>
                <a:gd name="T37" fmla="*/ 26 h 124"/>
                <a:gd name="T38" fmla="*/ 17 w 122"/>
                <a:gd name="T39" fmla="*/ 50 h 124"/>
                <a:gd name="T40" fmla="*/ 105 w 122"/>
                <a:gd name="T41"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4">
                  <a:moveTo>
                    <a:pt x="105" y="82"/>
                  </a:moveTo>
                  <a:cubicBezTo>
                    <a:pt x="118" y="89"/>
                    <a:pt x="118" y="89"/>
                    <a:pt x="118" y="89"/>
                  </a:cubicBezTo>
                  <a:cubicBezTo>
                    <a:pt x="110" y="105"/>
                    <a:pt x="99" y="115"/>
                    <a:pt x="85" y="120"/>
                  </a:cubicBezTo>
                  <a:cubicBezTo>
                    <a:pt x="78" y="123"/>
                    <a:pt x="70" y="124"/>
                    <a:pt x="61" y="124"/>
                  </a:cubicBezTo>
                  <a:cubicBezTo>
                    <a:pt x="43" y="124"/>
                    <a:pt x="29" y="119"/>
                    <a:pt x="17" y="107"/>
                  </a:cubicBezTo>
                  <a:cubicBezTo>
                    <a:pt x="5" y="95"/>
                    <a:pt x="0" y="80"/>
                    <a:pt x="0" y="63"/>
                  </a:cubicBezTo>
                  <a:cubicBezTo>
                    <a:pt x="0" y="48"/>
                    <a:pt x="4" y="34"/>
                    <a:pt x="13" y="23"/>
                  </a:cubicBezTo>
                  <a:cubicBezTo>
                    <a:pt x="25" y="8"/>
                    <a:pt x="41" y="0"/>
                    <a:pt x="60" y="0"/>
                  </a:cubicBezTo>
                  <a:cubicBezTo>
                    <a:pt x="80" y="0"/>
                    <a:pt x="97" y="8"/>
                    <a:pt x="109" y="23"/>
                  </a:cubicBezTo>
                  <a:cubicBezTo>
                    <a:pt x="117" y="34"/>
                    <a:pt x="121" y="47"/>
                    <a:pt x="122" y="63"/>
                  </a:cubicBezTo>
                  <a:cubicBezTo>
                    <a:pt x="15" y="63"/>
                    <a:pt x="15" y="63"/>
                    <a:pt x="15" y="63"/>
                  </a:cubicBezTo>
                  <a:cubicBezTo>
                    <a:pt x="16" y="77"/>
                    <a:pt x="20" y="88"/>
                    <a:pt x="28" y="97"/>
                  </a:cubicBezTo>
                  <a:cubicBezTo>
                    <a:pt x="36" y="106"/>
                    <a:pt x="47" y="111"/>
                    <a:pt x="60" y="111"/>
                  </a:cubicBezTo>
                  <a:cubicBezTo>
                    <a:pt x="72" y="111"/>
                    <a:pt x="83" y="107"/>
                    <a:pt x="92" y="99"/>
                  </a:cubicBezTo>
                  <a:cubicBezTo>
                    <a:pt x="96" y="96"/>
                    <a:pt x="100" y="90"/>
                    <a:pt x="105" y="82"/>
                  </a:cubicBezTo>
                  <a:moveTo>
                    <a:pt x="105" y="50"/>
                  </a:moveTo>
                  <a:cubicBezTo>
                    <a:pt x="101" y="35"/>
                    <a:pt x="93" y="25"/>
                    <a:pt x="81" y="19"/>
                  </a:cubicBezTo>
                  <a:cubicBezTo>
                    <a:pt x="74" y="16"/>
                    <a:pt x="68" y="15"/>
                    <a:pt x="61" y="15"/>
                  </a:cubicBezTo>
                  <a:cubicBezTo>
                    <a:pt x="49" y="15"/>
                    <a:pt x="39" y="18"/>
                    <a:pt x="31" y="26"/>
                  </a:cubicBezTo>
                  <a:cubicBezTo>
                    <a:pt x="25" y="31"/>
                    <a:pt x="20" y="39"/>
                    <a:pt x="17" y="50"/>
                  </a:cubicBezTo>
                  <a:lnTo>
                    <a:pt x="10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7">
              <a:extLst>
                <a:ext uri="{FF2B5EF4-FFF2-40B4-BE49-F238E27FC236}">
                  <a16:creationId xmlns:a16="http://schemas.microsoft.com/office/drawing/2014/main" id="{C5256DB8-C979-4A13-BDE7-435360D7C388}"/>
                </a:ext>
              </a:extLst>
            </p:cNvPr>
            <p:cNvSpPr>
              <a:spLocks/>
            </p:cNvSpPr>
            <p:nvPr userDrawn="1"/>
          </p:nvSpPr>
          <p:spPr bwMode="auto">
            <a:xfrm>
              <a:off x="11679238" y="1055688"/>
              <a:ext cx="47625" cy="74613"/>
            </a:xfrm>
            <a:custGeom>
              <a:avLst/>
              <a:gdLst>
                <a:gd name="T0" fmla="*/ 0 w 106"/>
                <a:gd name="T1" fmla="*/ 0 h 163"/>
                <a:gd name="T2" fmla="*/ 16 w 106"/>
                <a:gd name="T3" fmla="*/ 0 h 163"/>
                <a:gd name="T4" fmla="*/ 16 w 106"/>
                <a:gd name="T5" fmla="*/ 96 h 163"/>
                <a:gd name="T6" fmla="*/ 17 w 106"/>
                <a:gd name="T7" fmla="*/ 117 h 163"/>
                <a:gd name="T8" fmla="*/ 36 w 106"/>
                <a:gd name="T9" fmla="*/ 144 h 163"/>
                <a:gd name="T10" fmla="*/ 54 w 106"/>
                <a:gd name="T11" fmla="*/ 148 h 163"/>
                <a:gd name="T12" fmla="*/ 81 w 106"/>
                <a:gd name="T13" fmla="*/ 136 h 163"/>
                <a:gd name="T14" fmla="*/ 88 w 106"/>
                <a:gd name="T15" fmla="*/ 121 h 163"/>
                <a:gd name="T16" fmla="*/ 90 w 106"/>
                <a:gd name="T17" fmla="*/ 96 h 163"/>
                <a:gd name="T18" fmla="*/ 90 w 106"/>
                <a:gd name="T19" fmla="*/ 0 h 163"/>
                <a:gd name="T20" fmla="*/ 106 w 106"/>
                <a:gd name="T21" fmla="*/ 0 h 163"/>
                <a:gd name="T22" fmla="*/ 106 w 106"/>
                <a:gd name="T23" fmla="*/ 96 h 163"/>
                <a:gd name="T24" fmla="*/ 103 w 106"/>
                <a:gd name="T25" fmla="*/ 128 h 163"/>
                <a:gd name="T26" fmla="*/ 85 w 106"/>
                <a:gd name="T27" fmla="*/ 153 h 163"/>
                <a:gd name="T28" fmla="*/ 55 w 106"/>
                <a:gd name="T29" fmla="*/ 163 h 163"/>
                <a:gd name="T30" fmla="*/ 23 w 106"/>
                <a:gd name="T31" fmla="*/ 155 h 163"/>
                <a:gd name="T32" fmla="*/ 3 w 106"/>
                <a:gd name="T33" fmla="*/ 130 h 163"/>
                <a:gd name="T34" fmla="*/ 0 w 106"/>
                <a:gd name="T35" fmla="*/ 96 h 163"/>
                <a:gd name="T36" fmla="*/ 0 w 106"/>
                <a:gd name="T3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163">
                  <a:moveTo>
                    <a:pt x="0" y="0"/>
                  </a:moveTo>
                  <a:cubicBezTo>
                    <a:pt x="16" y="0"/>
                    <a:pt x="16" y="0"/>
                    <a:pt x="16" y="0"/>
                  </a:cubicBezTo>
                  <a:cubicBezTo>
                    <a:pt x="16" y="96"/>
                    <a:pt x="16" y="96"/>
                    <a:pt x="16" y="96"/>
                  </a:cubicBezTo>
                  <a:cubicBezTo>
                    <a:pt x="16" y="107"/>
                    <a:pt x="16" y="114"/>
                    <a:pt x="17" y="117"/>
                  </a:cubicBezTo>
                  <a:cubicBezTo>
                    <a:pt x="18" y="130"/>
                    <a:pt x="25" y="139"/>
                    <a:pt x="36" y="144"/>
                  </a:cubicBezTo>
                  <a:cubicBezTo>
                    <a:pt x="42" y="147"/>
                    <a:pt x="48" y="148"/>
                    <a:pt x="54" y="148"/>
                  </a:cubicBezTo>
                  <a:cubicBezTo>
                    <a:pt x="65" y="148"/>
                    <a:pt x="74" y="144"/>
                    <a:pt x="81" y="136"/>
                  </a:cubicBezTo>
                  <a:cubicBezTo>
                    <a:pt x="84" y="132"/>
                    <a:pt x="87" y="127"/>
                    <a:pt x="88" y="121"/>
                  </a:cubicBezTo>
                  <a:cubicBezTo>
                    <a:pt x="89" y="117"/>
                    <a:pt x="90" y="109"/>
                    <a:pt x="90" y="96"/>
                  </a:cubicBezTo>
                  <a:cubicBezTo>
                    <a:pt x="90" y="0"/>
                    <a:pt x="90" y="0"/>
                    <a:pt x="90" y="0"/>
                  </a:cubicBezTo>
                  <a:cubicBezTo>
                    <a:pt x="106" y="0"/>
                    <a:pt x="106" y="0"/>
                    <a:pt x="106" y="0"/>
                  </a:cubicBezTo>
                  <a:cubicBezTo>
                    <a:pt x="106" y="96"/>
                    <a:pt x="106" y="96"/>
                    <a:pt x="106" y="96"/>
                  </a:cubicBezTo>
                  <a:cubicBezTo>
                    <a:pt x="106" y="110"/>
                    <a:pt x="105" y="120"/>
                    <a:pt x="103" y="128"/>
                  </a:cubicBezTo>
                  <a:cubicBezTo>
                    <a:pt x="99" y="138"/>
                    <a:pt x="94" y="147"/>
                    <a:pt x="85" y="153"/>
                  </a:cubicBezTo>
                  <a:cubicBezTo>
                    <a:pt x="77" y="160"/>
                    <a:pt x="66" y="163"/>
                    <a:pt x="55" y="163"/>
                  </a:cubicBezTo>
                  <a:cubicBezTo>
                    <a:pt x="43" y="163"/>
                    <a:pt x="32" y="161"/>
                    <a:pt x="23" y="155"/>
                  </a:cubicBezTo>
                  <a:cubicBezTo>
                    <a:pt x="13" y="149"/>
                    <a:pt x="6" y="141"/>
                    <a:pt x="3" y="130"/>
                  </a:cubicBezTo>
                  <a:cubicBezTo>
                    <a:pt x="1" y="123"/>
                    <a:pt x="0" y="112"/>
                    <a:pt x="0" y="9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8">
              <a:extLst>
                <a:ext uri="{FF2B5EF4-FFF2-40B4-BE49-F238E27FC236}">
                  <a16:creationId xmlns:a16="http://schemas.microsoft.com/office/drawing/2014/main" id="{20733D71-4CB3-40B2-B2CD-B95D8CBA00C5}"/>
                </a:ext>
              </a:extLst>
            </p:cNvPr>
            <p:cNvSpPr>
              <a:spLocks/>
            </p:cNvSpPr>
            <p:nvPr userDrawn="1"/>
          </p:nvSpPr>
          <p:spPr bwMode="auto">
            <a:xfrm>
              <a:off x="11741150" y="1073151"/>
              <a:ext cx="79375" cy="55563"/>
            </a:xfrm>
            <a:custGeom>
              <a:avLst/>
              <a:gdLst>
                <a:gd name="T0" fmla="*/ 0 w 177"/>
                <a:gd name="T1" fmla="*/ 3 h 121"/>
                <a:gd name="T2" fmla="*/ 16 w 177"/>
                <a:gd name="T3" fmla="*/ 3 h 121"/>
                <a:gd name="T4" fmla="*/ 16 w 177"/>
                <a:gd name="T5" fmla="*/ 24 h 121"/>
                <a:gd name="T6" fmla="*/ 56 w 177"/>
                <a:gd name="T7" fmla="*/ 0 h 121"/>
                <a:gd name="T8" fmla="*/ 85 w 177"/>
                <a:gd name="T9" fmla="*/ 12 h 121"/>
                <a:gd name="T10" fmla="*/ 94 w 177"/>
                <a:gd name="T11" fmla="*/ 28 h 121"/>
                <a:gd name="T12" fmla="*/ 137 w 177"/>
                <a:gd name="T13" fmla="*/ 0 h 121"/>
                <a:gd name="T14" fmla="*/ 173 w 177"/>
                <a:gd name="T15" fmla="*/ 24 h 121"/>
                <a:gd name="T16" fmla="*/ 177 w 177"/>
                <a:gd name="T17" fmla="*/ 57 h 121"/>
                <a:gd name="T18" fmla="*/ 177 w 177"/>
                <a:gd name="T19" fmla="*/ 121 h 121"/>
                <a:gd name="T20" fmla="*/ 162 w 177"/>
                <a:gd name="T21" fmla="*/ 121 h 121"/>
                <a:gd name="T22" fmla="*/ 162 w 177"/>
                <a:gd name="T23" fmla="*/ 57 h 121"/>
                <a:gd name="T24" fmla="*/ 160 w 177"/>
                <a:gd name="T25" fmla="*/ 36 h 121"/>
                <a:gd name="T26" fmla="*/ 150 w 177"/>
                <a:gd name="T27" fmla="*/ 19 h 121"/>
                <a:gd name="T28" fmla="*/ 134 w 177"/>
                <a:gd name="T29" fmla="*/ 15 h 121"/>
                <a:gd name="T30" fmla="*/ 114 w 177"/>
                <a:gd name="T31" fmla="*/ 22 h 121"/>
                <a:gd name="T32" fmla="*/ 100 w 177"/>
                <a:gd name="T33" fmla="*/ 39 h 121"/>
                <a:gd name="T34" fmla="*/ 96 w 177"/>
                <a:gd name="T35" fmla="*/ 75 h 121"/>
                <a:gd name="T36" fmla="*/ 96 w 177"/>
                <a:gd name="T37" fmla="*/ 121 h 121"/>
                <a:gd name="T38" fmla="*/ 81 w 177"/>
                <a:gd name="T39" fmla="*/ 121 h 121"/>
                <a:gd name="T40" fmla="*/ 81 w 177"/>
                <a:gd name="T41" fmla="*/ 61 h 121"/>
                <a:gd name="T42" fmla="*/ 80 w 177"/>
                <a:gd name="T43" fmla="*/ 38 h 121"/>
                <a:gd name="T44" fmla="*/ 69 w 177"/>
                <a:gd name="T45" fmla="*/ 20 h 121"/>
                <a:gd name="T46" fmla="*/ 53 w 177"/>
                <a:gd name="T47" fmla="*/ 15 h 121"/>
                <a:gd name="T48" fmla="*/ 33 w 177"/>
                <a:gd name="T49" fmla="*/ 22 h 121"/>
                <a:gd name="T50" fmla="*/ 20 w 177"/>
                <a:gd name="T51" fmla="*/ 38 h 121"/>
                <a:gd name="T52" fmla="*/ 16 w 177"/>
                <a:gd name="T53" fmla="*/ 71 h 121"/>
                <a:gd name="T54" fmla="*/ 16 w 177"/>
                <a:gd name="T55" fmla="*/ 121 h 121"/>
                <a:gd name="T56" fmla="*/ 0 w 177"/>
                <a:gd name="T57" fmla="*/ 121 h 121"/>
                <a:gd name="T58" fmla="*/ 0 w 177"/>
                <a:gd name="T59" fmla="*/ 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7" h="121">
                  <a:moveTo>
                    <a:pt x="0" y="3"/>
                  </a:moveTo>
                  <a:cubicBezTo>
                    <a:pt x="16" y="3"/>
                    <a:pt x="16" y="3"/>
                    <a:pt x="16" y="3"/>
                  </a:cubicBezTo>
                  <a:cubicBezTo>
                    <a:pt x="16" y="24"/>
                    <a:pt x="16" y="24"/>
                    <a:pt x="16" y="24"/>
                  </a:cubicBezTo>
                  <a:cubicBezTo>
                    <a:pt x="27" y="8"/>
                    <a:pt x="40" y="0"/>
                    <a:pt x="56" y="0"/>
                  </a:cubicBezTo>
                  <a:cubicBezTo>
                    <a:pt x="68" y="0"/>
                    <a:pt x="78" y="4"/>
                    <a:pt x="85" y="12"/>
                  </a:cubicBezTo>
                  <a:cubicBezTo>
                    <a:pt x="88" y="16"/>
                    <a:pt x="91" y="22"/>
                    <a:pt x="94" y="28"/>
                  </a:cubicBezTo>
                  <a:cubicBezTo>
                    <a:pt x="104" y="10"/>
                    <a:pt x="118" y="0"/>
                    <a:pt x="137" y="0"/>
                  </a:cubicBezTo>
                  <a:cubicBezTo>
                    <a:pt x="154" y="0"/>
                    <a:pt x="166" y="8"/>
                    <a:pt x="173" y="24"/>
                  </a:cubicBezTo>
                  <a:cubicBezTo>
                    <a:pt x="176" y="31"/>
                    <a:pt x="177" y="42"/>
                    <a:pt x="177" y="57"/>
                  </a:cubicBezTo>
                  <a:cubicBezTo>
                    <a:pt x="177" y="121"/>
                    <a:pt x="177" y="121"/>
                    <a:pt x="177" y="121"/>
                  </a:cubicBezTo>
                  <a:cubicBezTo>
                    <a:pt x="162" y="121"/>
                    <a:pt x="162" y="121"/>
                    <a:pt x="162" y="121"/>
                  </a:cubicBezTo>
                  <a:cubicBezTo>
                    <a:pt x="162" y="57"/>
                    <a:pt x="162" y="57"/>
                    <a:pt x="162" y="57"/>
                  </a:cubicBezTo>
                  <a:cubicBezTo>
                    <a:pt x="162" y="47"/>
                    <a:pt x="161" y="40"/>
                    <a:pt x="160" y="36"/>
                  </a:cubicBezTo>
                  <a:cubicBezTo>
                    <a:pt x="159" y="29"/>
                    <a:pt x="155" y="23"/>
                    <a:pt x="150" y="19"/>
                  </a:cubicBezTo>
                  <a:cubicBezTo>
                    <a:pt x="145" y="16"/>
                    <a:pt x="140" y="15"/>
                    <a:pt x="134" y="15"/>
                  </a:cubicBezTo>
                  <a:cubicBezTo>
                    <a:pt x="126" y="15"/>
                    <a:pt x="120" y="17"/>
                    <a:pt x="114" y="22"/>
                  </a:cubicBezTo>
                  <a:cubicBezTo>
                    <a:pt x="108" y="26"/>
                    <a:pt x="103" y="32"/>
                    <a:pt x="100" y="39"/>
                  </a:cubicBezTo>
                  <a:cubicBezTo>
                    <a:pt x="98" y="46"/>
                    <a:pt x="96" y="58"/>
                    <a:pt x="96" y="75"/>
                  </a:cubicBezTo>
                  <a:cubicBezTo>
                    <a:pt x="96" y="121"/>
                    <a:pt x="96" y="121"/>
                    <a:pt x="96" y="121"/>
                  </a:cubicBezTo>
                  <a:cubicBezTo>
                    <a:pt x="81" y="121"/>
                    <a:pt x="81" y="121"/>
                    <a:pt x="81" y="121"/>
                  </a:cubicBezTo>
                  <a:cubicBezTo>
                    <a:pt x="81" y="61"/>
                    <a:pt x="81" y="61"/>
                    <a:pt x="81" y="61"/>
                  </a:cubicBezTo>
                  <a:cubicBezTo>
                    <a:pt x="81" y="50"/>
                    <a:pt x="81" y="42"/>
                    <a:pt x="80" y="38"/>
                  </a:cubicBezTo>
                  <a:cubicBezTo>
                    <a:pt x="78" y="30"/>
                    <a:pt x="75" y="24"/>
                    <a:pt x="69" y="20"/>
                  </a:cubicBezTo>
                  <a:cubicBezTo>
                    <a:pt x="65" y="17"/>
                    <a:pt x="59" y="15"/>
                    <a:pt x="53" y="15"/>
                  </a:cubicBezTo>
                  <a:cubicBezTo>
                    <a:pt x="46" y="15"/>
                    <a:pt x="39" y="17"/>
                    <a:pt x="33" y="22"/>
                  </a:cubicBezTo>
                  <a:cubicBezTo>
                    <a:pt x="27" y="26"/>
                    <a:pt x="23" y="32"/>
                    <a:pt x="20" y="38"/>
                  </a:cubicBezTo>
                  <a:cubicBezTo>
                    <a:pt x="17" y="46"/>
                    <a:pt x="16" y="57"/>
                    <a:pt x="16" y="71"/>
                  </a:cubicBezTo>
                  <a:cubicBezTo>
                    <a:pt x="16" y="121"/>
                    <a:pt x="16" y="121"/>
                    <a:pt x="16" y="121"/>
                  </a:cubicBezTo>
                  <a:cubicBezTo>
                    <a:pt x="0" y="121"/>
                    <a:pt x="0" y="121"/>
                    <a:pt x="0" y="121"/>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9">
              <a:extLst>
                <a:ext uri="{FF2B5EF4-FFF2-40B4-BE49-F238E27FC236}">
                  <a16:creationId xmlns:a16="http://schemas.microsoft.com/office/drawing/2014/main" id="{5663FB1D-973F-4C8E-B7A9-FE7D4CD6CA45}"/>
                </a:ext>
              </a:extLst>
            </p:cNvPr>
            <p:cNvSpPr>
              <a:spLocks noEditPoints="1"/>
            </p:cNvSpPr>
            <p:nvPr userDrawn="1"/>
          </p:nvSpPr>
          <p:spPr bwMode="auto">
            <a:xfrm>
              <a:off x="11831638" y="1073151"/>
              <a:ext cx="55562" cy="57150"/>
            </a:xfrm>
            <a:custGeom>
              <a:avLst/>
              <a:gdLst>
                <a:gd name="T0" fmla="*/ 105 w 122"/>
                <a:gd name="T1" fmla="*/ 82 h 124"/>
                <a:gd name="T2" fmla="*/ 118 w 122"/>
                <a:gd name="T3" fmla="*/ 89 h 124"/>
                <a:gd name="T4" fmla="*/ 85 w 122"/>
                <a:gd name="T5" fmla="*/ 120 h 124"/>
                <a:gd name="T6" fmla="*/ 61 w 122"/>
                <a:gd name="T7" fmla="*/ 124 h 124"/>
                <a:gd name="T8" fmla="*/ 17 w 122"/>
                <a:gd name="T9" fmla="*/ 107 h 124"/>
                <a:gd name="T10" fmla="*/ 0 w 122"/>
                <a:gd name="T11" fmla="*/ 63 h 124"/>
                <a:gd name="T12" fmla="*/ 14 w 122"/>
                <a:gd name="T13" fmla="*/ 23 h 124"/>
                <a:gd name="T14" fmla="*/ 60 w 122"/>
                <a:gd name="T15" fmla="*/ 0 h 124"/>
                <a:gd name="T16" fmla="*/ 109 w 122"/>
                <a:gd name="T17" fmla="*/ 23 h 124"/>
                <a:gd name="T18" fmla="*/ 122 w 122"/>
                <a:gd name="T19" fmla="*/ 63 h 124"/>
                <a:gd name="T20" fmla="*/ 15 w 122"/>
                <a:gd name="T21" fmla="*/ 63 h 124"/>
                <a:gd name="T22" fmla="*/ 28 w 122"/>
                <a:gd name="T23" fmla="*/ 97 h 124"/>
                <a:gd name="T24" fmla="*/ 60 w 122"/>
                <a:gd name="T25" fmla="*/ 111 h 124"/>
                <a:gd name="T26" fmla="*/ 92 w 122"/>
                <a:gd name="T27" fmla="*/ 99 h 124"/>
                <a:gd name="T28" fmla="*/ 105 w 122"/>
                <a:gd name="T29" fmla="*/ 82 h 124"/>
                <a:gd name="T30" fmla="*/ 105 w 122"/>
                <a:gd name="T31" fmla="*/ 50 h 124"/>
                <a:gd name="T32" fmla="*/ 81 w 122"/>
                <a:gd name="T33" fmla="*/ 19 h 124"/>
                <a:gd name="T34" fmla="*/ 61 w 122"/>
                <a:gd name="T35" fmla="*/ 15 h 124"/>
                <a:gd name="T36" fmla="*/ 31 w 122"/>
                <a:gd name="T37" fmla="*/ 26 h 124"/>
                <a:gd name="T38" fmla="*/ 17 w 122"/>
                <a:gd name="T39" fmla="*/ 50 h 124"/>
                <a:gd name="T40" fmla="*/ 105 w 122"/>
                <a:gd name="T41"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24">
                  <a:moveTo>
                    <a:pt x="105" y="82"/>
                  </a:moveTo>
                  <a:cubicBezTo>
                    <a:pt x="118" y="89"/>
                    <a:pt x="118" y="89"/>
                    <a:pt x="118" y="89"/>
                  </a:cubicBezTo>
                  <a:cubicBezTo>
                    <a:pt x="110" y="105"/>
                    <a:pt x="99" y="115"/>
                    <a:pt x="85" y="120"/>
                  </a:cubicBezTo>
                  <a:cubicBezTo>
                    <a:pt x="78" y="123"/>
                    <a:pt x="70" y="124"/>
                    <a:pt x="61" y="124"/>
                  </a:cubicBezTo>
                  <a:cubicBezTo>
                    <a:pt x="44" y="124"/>
                    <a:pt x="29" y="119"/>
                    <a:pt x="17" y="107"/>
                  </a:cubicBezTo>
                  <a:cubicBezTo>
                    <a:pt x="6" y="95"/>
                    <a:pt x="0" y="80"/>
                    <a:pt x="0" y="63"/>
                  </a:cubicBezTo>
                  <a:cubicBezTo>
                    <a:pt x="0" y="48"/>
                    <a:pt x="4" y="34"/>
                    <a:pt x="14" y="23"/>
                  </a:cubicBezTo>
                  <a:cubicBezTo>
                    <a:pt x="25" y="8"/>
                    <a:pt x="41" y="0"/>
                    <a:pt x="60" y="0"/>
                  </a:cubicBezTo>
                  <a:cubicBezTo>
                    <a:pt x="81" y="0"/>
                    <a:pt x="97" y="8"/>
                    <a:pt x="109" y="23"/>
                  </a:cubicBezTo>
                  <a:cubicBezTo>
                    <a:pt x="117" y="34"/>
                    <a:pt x="122" y="47"/>
                    <a:pt x="122" y="63"/>
                  </a:cubicBezTo>
                  <a:cubicBezTo>
                    <a:pt x="15" y="63"/>
                    <a:pt x="15" y="63"/>
                    <a:pt x="15" y="63"/>
                  </a:cubicBezTo>
                  <a:cubicBezTo>
                    <a:pt x="16" y="77"/>
                    <a:pt x="20" y="88"/>
                    <a:pt x="28" y="97"/>
                  </a:cubicBezTo>
                  <a:cubicBezTo>
                    <a:pt x="36" y="106"/>
                    <a:pt x="47" y="111"/>
                    <a:pt x="60" y="111"/>
                  </a:cubicBezTo>
                  <a:cubicBezTo>
                    <a:pt x="73" y="111"/>
                    <a:pt x="83" y="107"/>
                    <a:pt x="92" y="99"/>
                  </a:cubicBezTo>
                  <a:cubicBezTo>
                    <a:pt x="96" y="96"/>
                    <a:pt x="100" y="90"/>
                    <a:pt x="105" y="82"/>
                  </a:cubicBezTo>
                  <a:moveTo>
                    <a:pt x="105" y="50"/>
                  </a:moveTo>
                  <a:cubicBezTo>
                    <a:pt x="101" y="35"/>
                    <a:pt x="93" y="25"/>
                    <a:pt x="81" y="19"/>
                  </a:cubicBezTo>
                  <a:cubicBezTo>
                    <a:pt x="74" y="16"/>
                    <a:pt x="68" y="15"/>
                    <a:pt x="61" y="15"/>
                  </a:cubicBezTo>
                  <a:cubicBezTo>
                    <a:pt x="49" y="15"/>
                    <a:pt x="39" y="18"/>
                    <a:pt x="31" y="26"/>
                  </a:cubicBezTo>
                  <a:cubicBezTo>
                    <a:pt x="25" y="31"/>
                    <a:pt x="20" y="39"/>
                    <a:pt x="17" y="50"/>
                  </a:cubicBezTo>
                  <a:lnTo>
                    <a:pt x="105"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30">
              <a:extLst>
                <a:ext uri="{FF2B5EF4-FFF2-40B4-BE49-F238E27FC236}">
                  <a16:creationId xmlns:a16="http://schemas.microsoft.com/office/drawing/2014/main" id="{7C5E2854-0FF6-44DA-9C9B-FDFE1A148724}"/>
                </a:ext>
              </a:extLst>
            </p:cNvPr>
            <p:cNvSpPr>
              <a:spLocks noEditPoints="1"/>
            </p:cNvSpPr>
            <p:nvPr userDrawn="1"/>
          </p:nvSpPr>
          <p:spPr bwMode="auto">
            <a:xfrm>
              <a:off x="11896725" y="1046163"/>
              <a:ext cx="55562" cy="84138"/>
            </a:xfrm>
            <a:custGeom>
              <a:avLst/>
              <a:gdLst>
                <a:gd name="T0" fmla="*/ 123 w 123"/>
                <a:gd name="T1" fmla="*/ 65 h 186"/>
                <a:gd name="T2" fmla="*/ 123 w 123"/>
                <a:gd name="T3" fmla="*/ 183 h 186"/>
                <a:gd name="T4" fmla="*/ 108 w 123"/>
                <a:gd name="T5" fmla="*/ 183 h 186"/>
                <a:gd name="T6" fmla="*/ 108 w 123"/>
                <a:gd name="T7" fmla="*/ 163 h 186"/>
                <a:gd name="T8" fmla="*/ 60 w 123"/>
                <a:gd name="T9" fmla="*/ 186 h 186"/>
                <a:gd name="T10" fmla="*/ 17 w 123"/>
                <a:gd name="T11" fmla="*/ 168 h 186"/>
                <a:gd name="T12" fmla="*/ 0 w 123"/>
                <a:gd name="T13" fmla="*/ 124 h 186"/>
                <a:gd name="T14" fmla="*/ 17 w 123"/>
                <a:gd name="T15" fmla="*/ 80 h 186"/>
                <a:gd name="T16" fmla="*/ 61 w 123"/>
                <a:gd name="T17" fmla="*/ 62 h 186"/>
                <a:gd name="T18" fmla="*/ 108 w 123"/>
                <a:gd name="T19" fmla="*/ 87 h 186"/>
                <a:gd name="T20" fmla="*/ 108 w 123"/>
                <a:gd name="T21" fmla="*/ 65 h 186"/>
                <a:gd name="T22" fmla="*/ 123 w 123"/>
                <a:gd name="T23" fmla="*/ 65 h 186"/>
                <a:gd name="T24" fmla="*/ 62 w 123"/>
                <a:gd name="T25" fmla="*/ 77 h 186"/>
                <a:gd name="T26" fmla="*/ 21 w 123"/>
                <a:gd name="T27" fmla="*/ 101 h 186"/>
                <a:gd name="T28" fmla="*/ 15 w 123"/>
                <a:gd name="T29" fmla="*/ 125 h 186"/>
                <a:gd name="T30" fmla="*/ 21 w 123"/>
                <a:gd name="T31" fmla="*/ 148 h 186"/>
                <a:gd name="T32" fmla="*/ 39 w 123"/>
                <a:gd name="T33" fmla="*/ 166 h 186"/>
                <a:gd name="T34" fmla="*/ 62 w 123"/>
                <a:gd name="T35" fmla="*/ 173 h 186"/>
                <a:gd name="T36" fmla="*/ 86 w 123"/>
                <a:gd name="T37" fmla="*/ 166 h 186"/>
                <a:gd name="T38" fmla="*/ 103 w 123"/>
                <a:gd name="T39" fmla="*/ 149 h 186"/>
                <a:gd name="T40" fmla="*/ 109 w 123"/>
                <a:gd name="T41" fmla="*/ 125 h 186"/>
                <a:gd name="T42" fmla="*/ 95 w 123"/>
                <a:gd name="T43" fmla="*/ 91 h 186"/>
                <a:gd name="T44" fmla="*/ 62 w 123"/>
                <a:gd name="T45" fmla="*/ 77 h 186"/>
                <a:gd name="T46" fmla="*/ 64 w 123"/>
                <a:gd name="T47" fmla="*/ 0 h 186"/>
                <a:gd name="T48" fmla="*/ 80 w 123"/>
                <a:gd name="T49" fmla="*/ 6 h 186"/>
                <a:gd name="T50" fmla="*/ 87 w 123"/>
                <a:gd name="T51" fmla="*/ 23 h 186"/>
                <a:gd name="T52" fmla="*/ 80 w 123"/>
                <a:gd name="T53" fmla="*/ 39 h 186"/>
                <a:gd name="T54" fmla="*/ 64 w 123"/>
                <a:gd name="T55" fmla="*/ 46 h 186"/>
                <a:gd name="T56" fmla="*/ 47 w 123"/>
                <a:gd name="T57" fmla="*/ 39 h 186"/>
                <a:gd name="T58" fmla="*/ 41 w 123"/>
                <a:gd name="T59" fmla="*/ 23 h 186"/>
                <a:gd name="T60" fmla="*/ 47 w 123"/>
                <a:gd name="T61" fmla="*/ 6 h 186"/>
                <a:gd name="T62" fmla="*/ 64 w 123"/>
                <a:gd name="T63" fmla="*/ 0 h 186"/>
                <a:gd name="T64" fmla="*/ 64 w 123"/>
                <a:gd name="T65" fmla="*/ 11 h 186"/>
                <a:gd name="T66" fmla="*/ 55 w 123"/>
                <a:gd name="T67" fmla="*/ 14 h 186"/>
                <a:gd name="T68" fmla="*/ 52 w 123"/>
                <a:gd name="T69" fmla="*/ 22 h 186"/>
                <a:gd name="T70" fmla="*/ 55 w 123"/>
                <a:gd name="T71" fmla="*/ 31 h 186"/>
                <a:gd name="T72" fmla="*/ 64 w 123"/>
                <a:gd name="T73" fmla="*/ 34 h 186"/>
                <a:gd name="T74" fmla="*/ 72 w 123"/>
                <a:gd name="T75" fmla="*/ 31 h 186"/>
                <a:gd name="T76" fmla="*/ 76 w 123"/>
                <a:gd name="T77" fmla="*/ 22 h 186"/>
                <a:gd name="T78" fmla="*/ 72 w 123"/>
                <a:gd name="T79" fmla="*/ 14 h 186"/>
                <a:gd name="T80" fmla="*/ 64 w 123"/>
                <a:gd name="T81"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86">
                  <a:moveTo>
                    <a:pt x="123" y="65"/>
                  </a:moveTo>
                  <a:cubicBezTo>
                    <a:pt x="123" y="183"/>
                    <a:pt x="123" y="183"/>
                    <a:pt x="123" y="183"/>
                  </a:cubicBezTo>
                  <a:cubicBezTo>
                    <a:pt x="108" y="183"/>
                    <a:pt x="108" y="183"/>
                    <a:pt x="108" y="183"/>
                  </a:cubicBezTo>
                  <a:cubicBezTo>
                    <a:pt x="108" y="163"/>
                    <a:pt x="108" y="163"/>
                    <a:pt x="108" y="163"/>
                  </a:cubicBezTo>
                  <a:cubicBezTo>
                    <a:pt x="95" y="179"/>
                    <a:pt x="79" y="186"/>
                    <a:pt x="60" y="186"/>
                  </a:cubicBezTo>
                  <a:cubicBezTo>
                    <a:pt x="43" y="186"/>
                    <a:pt x="29" y="180"/>
                    <a:pt x="17" y="168"/>
                  </a:cubicBezTo>
                  <a:cubicBezTo>
                    <a:pt x="5" y="156"/>
                    <a:pt x="0" y="141"/>
                    <a:pt x="0" y="124"/>
                  </a:cubicBezTo>
                  <a:cubicBezTo>
                    <a:pt x="0" y="107"/>
                    <a:pt x="6" y="92"/>
                    <a:pt x="17" y="80"/>
                  </a:cubicBezTo>
                  <a:cubicBezTo>
                    <a:pt x="29" y="68"/>
                    <a:pt x="44" y="62"/>
                    <a:pt x="61" y="62"/>
                  </a:cubicBezTo>
                  <a:cubicBezTo>
                    <a:pt x="80" y="62"/>
                    <a:pt x="96" y="70"/>
                    <a:pt x="108" y="87"/>
                  </a:cubicBezTo>
                  <a:cubicBezTo>
                    <a:pt x="108" y="65"/>
                    <a:pt x="108" y="65"/>
                    <a:pt x="108" y="65"/>
                  </a:cubicBezTo>
                  <a:lnTo>
                    <a:pt x="123" y="65"/>
                  </a:lnTo>
                  <a:close/>
                  <a:moveTo>
                    <a:pt x="62" y="77"/>
                  </a:moveTo>
                  <a:cubicBezTo>
                    <a:pt x="44" y="77"/>
                    <a:pt x="30" y="85"/>
                    <a:pt x="21" y="101"/>
                  </a:cubicBezTo>
                  <a:cubicBezTo>
                    <a:pt x="17" y="108"/>
                    <a:pt x="15" y="116"/>
                    <a:pt x="15" y="125"/>
                  </a:cubicBezTo>
                  <a:cubicBezTo>
                    <a:pt x="15" y="133"/>
                    <a:pt x="17" y="141"/>
                    <a:pt x="21" y="148"/>
                  </a:cubicBezTo>
                  <a:cubicBezTo>
                    <a:pt x="26" y="156"/>
                    <a:pt x="31" y="162"/>
                    <a:pt x="39" y="166"/>
                  </a:cubicBezTo>
                  <a:cubicBezTo>
                    <a:pt x="46" y="170"/>
                    <a:pt x="54" y="173"/>
                    <a:pt x="62" y="173"/>
                  </a:cubicBezTo>
                  <a:cubicBezTo>
                    <a:pt x="70" y="173"/>
                    <a:pt x="78" y="170"/>
                    <a:pt x="86" y="166"/>
                  </a:cubicBezTo>
                  <a:cubicBezTo>
                    <a:pt x="93" y="162"/>
                    <a:pt x="99" y="156"/>
                    <a:pt x="103" y="149"/>
                  </a:cubicBezTo>
                  <a:cubicBezTo>
                    <a:pt x="107" y="142"/>
                    <a:pt x="109" y="134"/>
                    <a:pt x="109" y="125"/>
                  </a:cubicBezTo>
                  <a:cubicBezTo>
                    <a:pt x="109" y="111"/>
                    <a:pt x="104" y="100"/>
                    <a:pt x="95" y="91"/>
                  </a:cubicBezTo>
                  <a:cubicBezTo>
                    <a:pt x="87" y="81"/>
                    <a:pt x="75" y="77"/>
                    <a:pt x="62" y="77"/>
                  </a:cubicBezTo>
                  <a:moveTo>
                    <a:pt x="64" y="0"/>
                  </a:moveTo>
                  <a:cubicBezTo>
                    <a:pt x="70" y="0"/>
                    <a:pt x="76" y="2"/>
                    <a:pt x="80" y="6"/>
                  </a:cubicBezTo>
                  <a:cubicBezTo>
                    <a:pt x="85" y="11"/>
                    <a:pt x="87" y="16"/>
                    <a:pt x="87" y="23"/>
                  </a:cubicBezTo>
                  <a:cubicBezTo>
                    <a:pt x="87" y="29"/>
                    <a:pt x="85" y="35"/>
                    <a:pt x="80" y="39"/>
                  </a:cubicBezTo>
                  <a:cubicBezTo>
                    <a:pt x="76" y="44"/>
                    <a:pt x="70" y="46"/>
                    <a:pt x="64" y="46"/>
                  </a:cubicBezTo>
                  <a:cubicBezTo>
                    <a:pt x="57" y="46"/>
                    <a:pt x="52" y="44"/>
                    <a:pt x="47" y="39"/>
                  </a:cubicBezTo>
                  <a:cubicBezTo>
                    <a:pt x="43" y="35"/>
                    <a:pt x="41" y="29"/>
                    <a:pt x="41" y="23"/>
                  </a:cubicBezTo>
                  <a:cubicBezTo>
                    <a:pt x="41" y="16"/>
                    <a:pt x="43" y="11"/>
                    <a:pt x="47" y="6"/>
                  </a:cubicBezTo>
                  <a:cubicBezTo>
                    <a:pt x="52" y="2"/>
                    <a:pt x="57" y="0"/>
                    <a:pt x="64" y="0"/>
                  </a:cubicBezTo>
                  <a:moveTo>
                    <a:pt x="64" y="11"/>
                  </a:moveTo>
                  <a:cubicBezTo>
                    <a:pt x="60" y="11"/>
                    <a:pt x="58" y="12"/>
                    <a:pt x="55" y="14"/>
                  </a:cubicBezTo>
                  <a:cubicBezTo>
                    <a:pt x="53" y="16"/>
                    <a:pt x="52" y="19"/>
                    <a:pt x="52" y="22"/>
                  </a:cubicBezTo>
                  <a:cubicBezTo>
                    <a:pt x="52" y="26"/>
                    <a:pt x="53" y="29"/>
                    <a:pt x="55" y="31"/>
                  </a:cubicBezTo>
                  <a:cubicBezTo>
                    <a:pt x="58" y="33"/>
                    <a:pt x="60" y="34"/>
                    <a:pt x="64" y="34"/>
                  </a:cubicBezTo>
                  <a:cubicBezTo>
                    <a:pt x="67" y="34"/>
                    <a:pt x="70" y="33"/>
                    <a:pt x="72" y="31"/>
                  </a:cubicBezTo>
                  <a:cubicBezTo>
                    <a:pt x="74" y="29"/>
                    <a:pt x="76" y="26"/>
                    <a:pt x="76" y="22"/>
                  </a:cubicBezTo>
                  <a:cubicBezTo>
                    <a:pt x="76" y="19"/>
                    <a:pt x="74" y="16"/>
                    <a:pt x="72" y="14"/>
                  </a:cubicBezTo>
                  <a:cubicBezTo>
                    <a:pt x="70" y="12"/>
                    <a:pt x="67" y="11"/>
                    <a:pt x="6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5742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brö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FDDAF2A5-6C85-46AC-A26B-5F5FF643F39B}"/>
              </a:ext>
            </a:extLst>
          </p:cNvPr>
          <p:cNvSpPr>
            <a:spLocks noGrp="1"/>
          </p:cNvSpPr>
          <p:nvPr>
            <p:ph idx="1"/>
          </p:nvPr>
        </p:nvSpPr>
        <p:spPr/>
        <p:txBody>
          <a:bodyPr/>
          <a:lstStyle>
            <a:lvl1pPr marL="0" indent="0">
              <a:spcBef>
                <a:spcPts val="0"/>
              </a:spcBef>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9548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DAF2A5-6C85-46AC-A26B-5F5FF643F39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0017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text, 2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2839E-87FD-476C-8D40-EEB1E0C2DA5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DDAF2A5-6C85-46AC-A26B-5F5FF643F39B}"/>
              </a:ext>
            </a:extLst>
          </p:cNvPr>
          <p:cNvSpPr>
            <a:spLocks noGrp="1"/>
          </p:cNvSpPr>
          <p:nvPr>
            <p:ph idx="1"/>
          </p:nvPr>
        </p:nvSpPr>
        <p:spPr>
          <a:xfrm>
            <a:off x="854102" y="3466764"/>
            <a:ext cx="5236732" cy="2901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2">
            <a:extLst>
              <a:ext uri="{FF2B5EF4-FFF2-40B4-BE49-F238E27FC236}">
                <a16:creationId xmlns:a16="http://schemas.microsoft.com/office/drawing/2014/main" id="{5CDCCB67-C24A-4DB2-9586-4EEAC243B52D}"/>
              </a:ext>
            </a:extLst>
          </p:cNvPr>
          <p:cNvSpPr>
            <a:spLocks noGrp="1"/>
          </p:cNvSpPr>
          <p:nvPr>
            <p:ph idx="10"/>
          </p:nvPr>
        </p:nvSpPr>
        <p:spPr>
          <a:xfrm>
            <a:off x="6388566" y="3466764"/>
            <a:ext cx="5236732" cy="29010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7043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6211703-0679-4CB3-AB3B-124CB022F625}"/>
              </a:ext>
            </a:extLst>
          </p:cNvPr>
          <p:cNvSpPr>
            <a:spLocks noGrp="1"/>
          </p:cNvSpPr>
          <p:nvPr>
            <p:ph type="title"/>
          </p:nvPr>
        </p:nvSpPr>
        <p:spPr>
          <a:xfrm>
            <a:off x="854102" y="1685036"/>
            <a:ext cx="10515600" cy="1325563"/>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8FC0B90-15EB-4BE5-ABF8-A3784A916324}"/>
              </a:ext>
            </a:extLst>
          </p:cNvPr>
          <p:cNvSpPr>
            <a:spLocks noGrp="1"/>
          </p:cNvSpPr>
          <p:nvPr>
            <p:ph type="body" idx="1"/>
          </p:nvPr>
        </p:nvSpPr>
        <p:spPr>
          <a:xfrm>
            <a:off x="854102" y="3466764"/>
            <a:ext cx="10515600" cy="2901026"/>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a:extLst>
              <a:ext uri="{FF2B5EF4-FFF2-40B4-BE49-F238E27FC236}">
                <a16:creationId xmlns:a16="http://schemas.microsoft.com/office/drawing/2014/main" id="{C226B918-011E-4DBB-ABC4-DFF7CD2553C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78246" y="614873"/>
            <a:ext cx="1436282" cy="698400"/>
          </a:xfrm>
          <a:prstGeom prst="rect">
            <a:avLst/>
          </a:prstGeom>
        </p:spPr>
      </p:pic>
    </p:spTree>
    <p:extLst>
      <p:ext uri="{BB962C8B-B14F-4D97-AF65-F5344CB8AC3E}">
        <p14:creationId xmlns:p14="http://schemas.microsoft.com/office/powerpoint/2010/main" val="3010011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1" r:id="rId4"/>
    <p:sldLayoutId id="2147483654" r:id="rId5"/>
    <p:sldLayoutId id="214748365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4950"/>
        </a:lnSpc>
        <a:spcBef>
          <a:spcPct val="0"/>
        </a:spcBef>
        <a:buNone/>
        <a:defRPr sz="4500" b="1" kern="1200" spc="-100" baseline="0">
          <a:solidFill>
            <a:schemeClr val="tx1"/>
          </a:solidFill>
          <a:latin typeface="+mj-lt"/>
          <a:ea typeface="+mj-ea"/>
          <a:cs typeface="+mj-cs"/>
        </a:defRPr>
      </a:lvl1pPr>
    </p:titleStyle>
    <p:bodyStyle>
      <a:lvl1pPr marL="293688" indent="-293688" algn="l" defTabSz="914400" rtl="0" eaLnBrk="1" latinLnBrk="0" hangingPunct="1">
        <a:lnSpc>
          <a:spcPts val="2600"/>
        </a:lnSpc>
        <a:spcBef>
          <a:spcPts val="1200"/>
        </a:spcBef>
        <a:buClr>
          <a:schemeClr val="tx2"/>
        </a:buClr>
        <a:buFont typeface="Century Gothic" panose="020B0502020202020204" pitchFamily="34" charset="0"/>
        <a:buChar char="•"/>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0_1B7110A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gräs, himmel, byggnad, utomhus&#10;&#10;Automatiskt genererad beskrivning">
            <a:extLst>
              <a:ext uri="{FF2B5EF4-FFF2-40B4-BE49-F238E27FC236}">
                <a16:creationId xmlns:a16="http://schemas.microsoft.com/office/drawing/2014/main" id="{2EBC917E-3B16-471F-8DC2-976ACF311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470" y="1497204"/>
            <a:ext cx="7227276" cy="4818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ubrik 1">
            <a:extLst>
              <a:ext uri="{FF2B5EF4-FFF2-40B4-BE49-F238E27FC236}">
                <a16:creationId xmlns:a16="http://schemas.microsoft.com/office/drawing/2014/main" id="{6875B47D-C4F7-4300-8CA1-DEF3FB6B542B}"/>
              </a:ext>
            </a:extLst>
          </p:cNvPr>
          <p:cNvSpPr>
            <a:spLocks noGrp="1"/>
          </p:cNvSpPr>
          <p:nvPr>
            <p:ph type="title"/>
          </p:nvPr>
        </p:nvSpPr>
        <p:spPr>
          <a:xfrm>
            <a:off x="391878" y="0"/>
            <a:ext cx="10515600" cy="1325563"/>
          </a:xfrm>
        </p:spPr>
        <p:txBody>
          <a:bodyPr/>
          <a:lstStyle/>
          <a:p>
            <a:r>
              <a:rPr lang="sv-SE" dirty="0"/>
              <a:t>Välkommen till informationsmöte</a:t>
            </a:r>
          </a:p>
        </p:txBody>
      </p:sp>
    </p:spTree>
    <p:extLst>
      <p:ext uri="{BB962C8B-B14F-4D97-AF65-F5344CB8AC3E}">
        <p14:creationId xmlns:p14="http://schemas.microsoft.com/office/powerpoint/2010/main" val="12611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818E21-1BC2-47C9-8F76-C23D2B105412}"/>
              </a:ext>
            </a:extLst>
          </p:cNvPr>
          <p:cNvSpPr>
            <a:spLocks noGrp="1"/>
          </p:cNvSpPr>
          <p:nvPr>
            <p:ph type="title"/>
          </p:nvPr>
        </p:nvSpPr>
        <p:spPr>
          <a:xfrm>
            <a:off x="703377" y="472273"/>
            <a:ext cx="10515600" cy="1325563"/>
          </a:xfrm>
        </p:spPr>
        <p:txBody>
          <a:bodyPr/>
          <a:lstStyle/>
          <a:p>
            <a:pPr marL="0" indent="0">
              <a:buNone/>
            </a:pPr>
            <a:r>
              <a:rPr lang="sv-SE" sz="4800" b="1" dirty="0">
                <a:latin typeface="Century Gothic" panose="020B0502020202020204" pitchFamily="34" charset="0"/>
              </a:rPr>
              <a:t>Du får välja mellan olika alternativ:</a:t>
            </a:r>
          </a:p>
        </p:txBody>
      </p:sp>
      <p:sp>
        <p:nvSpPr>
          <p:cNvPr id="6" name="Platshållare för innehåll 5"/>
          <p:cNvSpPr>
            <a:spLocks noGrp="1"/>
          </p:cNvSpPr>
          <p:nvPr>
            <p:ph idx="1"/>
          </p:nvPr>
        </p:nvSpPr>
        <p:spPr>
          <a:xfrm>
            <a:off x="703377" y="2210720"/>
            <a:ext cx="5236732" cy="2901026"/>
          </a:xfrm>
        </p:spPr>
        <p:txBody>
          <a:bodyPr/>
          <a:lstStyle/>
          <a:p>
            <a:r>
              <a:rPr lang="sv-SE" sz="1800" b="1" dirty="0">
                <a:latin typeface="Century Gothic" panose="020B0502020202020204" pitchFamily="34" charset="0"/>
              </a:rPr>
              <a:t>Alternativ A </a:t>
            </a:r>
            <a:r>
              <a:rPr lang="sv-SE" sz="1800" dirty="0">
                <a:latin typeface="Century Gothic" panose="020B0502020202020204" pitchFamily="34" charset="0"/>
              </a:rPr>
              <a:t>– Du flyttar till Bostadens evakueringslägenhet och får hjälp av vår flyttfirma med att flytta dina saker till och från evakueringslägenheten. </a:t>
            </a:r>
          </a:p>
          <a:p>
            <a:r>
              <a:rPr lang="sv-SE" sz="1800" b="1" dirty="0">
                <a:latin typeface="Century Gothic" panose="020B0502020202020204" pitchFamily="34" charset="0"/>
              </a:rPr>
              <a:t>Alternativ B</a:t>
            </a:r>
            <a:r>
              <a:rPr lang="sv-SE" sz="1800" dirty="0">
                <a:latin typeface="Century Gothic" panose="020B0502020202020204" pitchFamily="34" charset="0"/>
              </a:rPr>
              <a:t> – Du packar och flyttar själv till och från Bostadens evakueringslägenhet utan hjälp av flyttfirma. För det får du en ersättning från Bostaden.</a:t>
            </a:r>
          </a:p>
          <a:p>
            <a:endParaRPr lang="sv-SE" sz="1600" dirty="0">
              <a:latin typeface="Century Gothic" panose="020B0502020202020204" pitchFamily="34" charset="0"/>
            </a:endParaRPr>
          </a:p>
        </p:txBody>
      </p:sp>
      <p:sp>
        <p:nvSpPr>
          <p:cNvPr id="3" name="Platshållare för innehåll 2">
            <a:extLst>
              <a:ext uri="{FF2B5EF4-FFF2-40B4-BE49-F238E27FC236}">
                <a16:creationId xmlns:a16="http://schemas.microsoft.com/office/drawing/2014/main" id="{5B7B63E7-85B6-48B1-BF1D-A2D9F6D816AB}"/>
              </a:ext>
            </a:extLst>
          </p:cNvPr>
          <p:cNvSpPr>
            <a:spLocks noGrp="1"/>
          </p:cNvSpPr>
          <p:nvPr>
            <p:ph idx="10"/>
          </p:nvPr>
        </p:nvSpPr>
        <p:spPr>
          <a:xfrm>
            <a:off x="6481187" y="2080091"/>
            <a:ext cx="5007436" cy="3486695"/>
          </a:xfrm>
        </p:spPr>
        <p:txBody>
          <a:bodyPr/>
          <a:lstStyle/>
          <a:p>
            <a:pPr marL="0" indent="0">
              <a:buNone/>
            </a:pPr>
            <a:r>
              <a:rPr lang="sv-SE" sz="1800" b="1" dirty="0">
                <a:latin typeface="Century Gothic" panose="020B0502020202020204" pitchFamily="34" charset="0"/>
              </a:rPr>
              <a:t>Alternativ C </a:t>
            </a:r>
            <a:r>
              <a:rPr lang="sv-SE" sz="1800" dirty="0">
                <a:latin typeface="Century Gothic" panose="020B0502020202020204" pitchFamily="34" charset="0"/>
              </a:rPr>
              <a:t>– Du ordnar eget boende på ett av följande sätt:</a:t>
            </a:r>
          </a:p>
          <a:p>
            <a:pPr marL="0" indent="0">
              <a:buNone/>
            </a:pPr>
            <a:r>
              <a:rPr lang="sv-SE" sz="1800" dirty="0">
                <a:latin typeface="Century Gothic" panose="020B0502020202020204" pitchFamily="34" charset="0"/>
              </a:rPr>
              <a:t>Jag ordnar eget boende och flyttar själv. Du tömmer lägenheten på egen hand. För det får du en ersättning av Bostaden. Du betalar ingen hyra under renoveringen.</a:t>
            </a:r>
          </a:p>
          <a:p>
            <a:pPr marL="0" indent="0">
              <a:buNone/>
            </a:pPr>
            <a:endParaRPr lang="sv-SE" b="1" dirty="0"/>
          </a:p>
          <a:p>
            <a:endParaRPr lang="sv-SE" b="1" dirty="0"/>
          </a:p>
        </p:txBody>
      </p:sp>
    </p:spTree>
    <p:extLst>
      <p:ext uri="{BB962C8B-B14F-4D97-AF65-F5344CB8AC3E}">
        <p14:creationId xmlns:p14="http://schemas.microsoft.com/office/powerpoint/2010/main" val="39118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0202" y="113261"/>
            <a:ext cx="7772400" cy="1143000"/>
          </a:xfrm>
        </p:spPr>
        <p:txBody>
          <a:bodyPr/>
          <a:lstStyle/>
          <a:p>
            <a:r>
              <a:rPr lang="sv-SE" dirty="0"/>
              <a:t>Om evakueringen</a:t>
            </a:r>
          </a:p>
        </p:txBody>
      </p:sp>
      <p:sp>
        <p:nvSpPr>
          <p:cNvPr id="3" name="Platshållare för innehåll 2"/>
          <p:cNvSpPr>
            <a:spLocks noGrp="1"/>
          </p:cNvSpPr>
          <p:nvPr>
            <p:ph idx="1"/>
          </p:nvPr>
        </p:nvSpPr>
        <p:spPr>
          <a:xfrm>
            <a:off x="670202" y="1792286"/>
            <a:ext cx="5398368" cy="3992562"/>
          </a:xfrm>
        </p:spPr>
        <p:txBody>
          <a:bodyPr/>
          <a:lstStyle/>
          <a:p>
            <a:pPr marL="342900" indent="-342900">
              <a:buFont typeface="Arial" panose="020B0604020202020204" pitchFamily="34" charset="0"/>
              <a:buChar char="•"/>
            </a:pPr>
            <a:r>
              <a:rPr lang="sv-SE" sz="2000" dirty="0">
                <a:latin typeface="Century Gothic" panose="020B0502020202020204" pitchFamily="34" charset="0"/>
              </a:rPr>
              <a:t>Påbörjas i mitten på januari 2023</a:t>
            </a:r>
          </a:p>
          <a:p>
            <a:pPr marL="342900" indent="-342900">
              <a:buFont typeface="Arial" panose="020B0604020202020204" pitchFamily="34" charset="0"/>
              <a:buChar char="•"/>
            </a:pPr>
            <a:endParaRPr lang="sv-SE" sz="2000" dirty="0">
              <a:latin typeface="Century Gothic" panose="020B0502020202020204" pitchFamily="34" charset="0"/>
            </a:endParaRPr>
          </a:p>
          <a:p>
            <a:pPr marL="342900" indent="-342900">
              <a:buFont typeface="Arial" panose="020B0604020202020204" pitchFamily="34" charset="0"/>
              <a:buChar char="•"/>
            </a:pPr>
            <a:r>
              <a:rPr lang="sv-SE" sz="2000" dirty="0">
                <a:latin typeface="Century Gothic" panose="020B0502020202020204" pitchFamily="34" charset="0"/>
              </a:rPr>
              <a:t>Info om evakueringsadress meddelas under December månad. </a:t>
            </a:r>
          </a:p>
          <a:p>
            <a:pPr marL="171450" indent="-171450">
              <a:buFont typeface="Arial" panose="020B0604020202020204" pitchFamily="34" charset="0"/>
              <a:buChar char="•"/>
            </a:pPr>
            <a:endParaRPr lang="sv-SE" sz="600" dirty="0">
              <a:highlight>
                <a:srgbClr val="FFFF00"/>
              </a:highlight>
              <a:latin typeface="Century Gothic" panose="020B0502020202020204" pitchFamily="34" charset="0"/>
            </a:endParaRPr>
          </a:p>
          <a:p>
            <a:pPr marL="342900" indent="-342900">
              <a:buFont typeface="Arial" panose="020B0604020202020204" pitchFamily="34" charset="0"/>
              <a:buChar char="•"/>
            </a:pPr>
            <a:r>
              <a:rPr lang="sv-SE" sz="2000" dirty="0">
                <a:latin typeface="Century Gothic" panose="020B0502020202020204" pitchFamily="34" charset="0"/>
              </a:rPr>
              <a:t>Total evakueringstid cirka 12-14 månader. Preliminär återflytt våren 2024.</a:t>
            </a:r>
          </a:p>
          <a:p>
            <a:pPr marL="342900" indent="-342900">
              <a:buFont typeface="Arial" panose="020B0604020202020204" pitchFamily="34" charset="0"/>
              <a:buChar char="•"/>
            </a:pPr>
            <a:endParaRPr lang="sv-SE" sz="600" dirty="0">
              <a:highlight>
                <a:srgbClr val="FFFF00"/>
              </a:highlight>
              <a:latin typeface="Century Gothic" panose="020B0502020202020204" pitchFamily="34" charset="0"/>
            </a:endParaRPr>
          </a:p>
          <a:p>
            <a:pPr marL="342900" indent="-342900">
              <a:buFont typeface="Arial" panose="020B0604020202020204" pitchFamily="34" charset="0"/>
              <a:buChar char="•"/>
            </a:pPr>
            <a:r>
              <a:rPr lang="sv-SE" sz="2000" dirty="0">
                <a:latin typeface="Century Gothic" panose="020B0502020202020204" pitchFamily="34" charset="0"/>
              </a:rPr>
              <a:t>Evakueringslägenheterna finns på olika områden </a:t>
            </a:r>
            <a:r>
              <a:rPr lang="sv-SE" sz="2000" dirty="0">
                <a:solidFill>
                  <a:schemeClr val="tx1"/>
                </a:solidFill>
                <a:latin typeface="Century Gothic" panose="020B0502020202020204" pitchFamily="34" charset="0"/>
              </a:rPr>
              <a:t>runt om i Umeå, främst på dom norra områdena </a:t>
            </a:r>
            <a:r>
              <a:rPr lang="sv-SE" sz="2000" dirty="0">
                <a:latin typeface="Century Gothic" panose="020B0502020202020204" pitchFamily="34" charset="0"/>
              </a:rPr>
              <a:t>och du kan inte välja utan måste ta den lägenhet som du blir tilldelad.</a:t>
            </a:r>
          </a:p>
          <a:p>
            <a:pPr marL="171450" indent="-171450">
              <a:buFont typeface="Arial" panose="020B0604020202020204" pitchFamily="34" charset="0"/>
              <a:buChar char="•"/>
            </a:pPr>
            <a:endParaRPr lang="sv-SE" sz="600" dirty="0">
              <a:latin typeface="Century Gothic" panose="020B0502020202020204" pitchFamily="34" charset="0"/>
            </a:endParaRPr>
          </a:p>
          <a:p>
            <a:endParaRPr lang="sv-SE" sz="1600" dirty="0">
              <a:latin typeface="Century Gothic" panose="020B0502020202020204" pitchFamily="34" charset="0"/>
            </a:endParaRPr>
          </a:p>
          <a:p>
            <a:r>
              <a:rPr lang="sv-SE" sz="1600" dirty="0">
                <a:latin typeface="Century Gothic" panose="020B0502020202020204" pitchFamily="34" charset="0"/>
              </a:rPr>
              <a:t> </a:t>
            </a:r>
          </a:p>
          <a:p>
            <a:endParaRPr lang="sv-SE" dirty="0"/>
          </a:p>
        </p:txBody>
      </p:sp>
      <p:pic>
        <p:nvPicPr>
          <p:cNvPr id="4" name="Bildobjekt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6160" y="1419453"/>
            <a:ext cx="2808312" cy="4210412"/>
          </a:xfrm>
          <a:prstGeom prst="rect">
            <a:avLst/>
          </a:prstGeom>
          <a:effectLst>
            <a:outerShdw blurRad="292100" dist="139700" dir="2700000" algn="tl" rotWithShape="0">
              <a:prstClr val="black">
                <a:alpha val="40000"/>
              </a:prstClr>
            </a:outerShdw>
          </a:effectLst>
        </p:spPr>
      </p:pic>
    </p:spTree>
    <p:extLst>
      <p:ext uri="{BB962C8B-B14F-4D97-AF65-F5344CB8AC3E}">
        <p14:creationId xmlns:p14="http://schemas.microsoft.com/office/powerpoint/2010/main" val="380948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2901" y="229460"/>
            <a:ext cx="9127559" cy="1143000"/>
          </a:xfrm>
        </p:spPr>
        <p:txBody>
          <a:bodyPr/>
          <a:lstStyle/>
          <a:p>
            <a:r>
              <a:rPr lang="sv-SE" dirty="0"/>
              <a:t>Att tänka på innan evakueringen</a:t>
            </a:r>
          </a:p>
        </p:txBody>
      </p:sp>
      <p:sp>
        <p:nvSpPr>
          <p:cNvPr id="3" name="Platshållare för innehåll 2"/>
          <p:cNvSpPr>
            <a:spLocks noGrp="1"/>
          </p:cNvSpPr>
          <p:nvPr>
            <p:ph idx="1"/>
          </p:nvPr>
        </p:nvSpPr>
        <p:spPr>
          <a:xfrm>
            <a:off x="4871068" y="2315267"/>
            <a:ext cx="5885975" cy="3992562"/>
          </a:xfrm>
        </p:spPr>
        <p:txBody>
          <a:bodyPr/>
          <a:lstStyle/>
          <a:p>
            <a:pPr marL="285750" indent="-285750">
              <a:lnSpc>
                <a:spcPct val="100000"/>
              </a:lnSpc>
              <a:buFont typeface="Arial" panose="020B0604020202020204" pitchFamily="34" charset="0"/>
              <a:buChar char="•"/>
            </a:pPr>
            <a:r>
              <a:rPr lang="sv-SE" dirty="0">
                <a:latin typeface="Century Gothic" panose="020B0502020202020204" pitchFamily="34" charset="0"/>
              </a:rPr>
              <a:t>Teckna en hemförsäkring om du inte har en</a:t>
            </a:r>
          </a:p>
          <a:p>
            <a:pPr>
              <a:lnSpc>
                <a:spcPct val="100000"/>
              </a:lnSpc>
            </a:pPr>
            <a:endParaRPr lang="sv-SE" dirty="0">
              <a:latin typeface="Century Gothic" panose="020B0502020202020204" pitchFamily="34" charset="0"/>
            </a:endParaRPr>
          </a:p>
          <a:p>
            <a:pPr marL="285750" indent="-285750">
              <a:lnSpc>
                <a:spcPct val="100000"/>
              </a:lnSpc>
              <a:buFont typeface="Arial" panose="020B0604020202020204" pitchFamily="34" charset="0"/>
              <a:buChar char="•"/>
            </a:pPr>
            <a:r>
              <a:rPr lang="sv-SE" dirty="0">
                <a:latin typeface="Century Gothic" panose="020B0502020202020204" pitchFamily="34" charset="0"/>
              </a:rPr>
              <a:t>Flytta telefon och internet</a:t>
            </a:r>
          </a:p>
          <a:p>
            <a:pPr>
              <a:lnSpc>
                <a:spcPct val="100000"/>
              </a:lnSpc>
            </a:pPr>
            <a:endParaRPr lang="sv-SE" dirty="0">
              <a:latin typeface="Century Gothic" panose="020B0502020202020204" pitchFamily="34" charset="0"/>
            </a:endParaRPr>
          </a:p>
          <a:p>
            <a:pPr marL="285750" indent="-285750">
              <a:lnSpc>
                <a:spcPct val="100000"/>
              </a:lnSpc>
              <a:buFont typeface="Arial" panose="020B0604020202020204" pitchFamily="34" charset="0"/>
              <a:buChar char="•"/>
            </a:pPr>
            <a:r>
              <a:rPr lang="sv-SE" dirty="0">
                <a:latin typeface="Century Gothic" panose="020B0502020202020204" pitchFamily="34" charset="0"/>
              </a:rPr>
              <a:t>Adressändra och gör flyttanmälan</a:t>
            </a:r>
          </a:p>
          <a:p>
            <a:pPr>
              <a:lnSpc>
                <a:spcPct val="100000"/>
              </a:lnSpc>
            </a:pPr>
            <a:endParaRPr lang="sv-SE" dirty="0">
              <a:latin typeface="Century Gothic" panose="020B0502020202020204" pitchFamily="34" charset="0"/>
            </a:endParaRPr>
          </a:p>
          <a:p>
            <a:pPr marL="285750" indent="-285750">
              <a:lnSpc>
                <a:spcPct val="100000"/>
              </a:lnSpc>
              <a:buFont typeface="Arial" panose="020B0604020202020204" pitchFamily="34" charset="0"/>
              <a:buChar char="•"/>
            </a:pPr>
            <a:r>
              <a:rPr lang="sv-SE" dirty="0" err="1">
                <a:latin typeface="Century Gothic" panose="020B0502020202020204" pitchFamily="34" charset="0"/>
              </a:rPr>
              <a:t>Grovstäda</a:t>
            </a:r>
            <a:r>
              <a:rPr lang="sv-SE" dirty="0">
                <a:latin typeface="Century Gothic" panose="020B0502020202020204" pitchFamily="34" charset="0"/>
              </a:rPr>
              <a:t> ur din lägenhet.</a:t>
            </a:r>
          </a:p>
          <a:p>
            <a:pPr marL="285750" indent="-285750">
              <a:lnSpc>
                <a:spcPct val="100000"/>
              </a:lnSpc>
              <a:buFont typeface="Arial" panose="020B0604020202020204" pitchFamily="34" charset="0"/>
              <a:buChar char="•"/>
            </a:pPr>
            <a:endParaRPr lang="sv-SE" dirty="0">
              <a:latin typeface="Century Gothic" panose="020B0502020202020204" pitchFamily="34" charset="0"/>
            </a:endParaRPr>
          </a:p>
          <a:p>
            <a:pPr marL="285750" indent="-285750">
              <a:lnSpc>
                <a:spcPct val="100000"/>
              </a:lnSpc>
              <a:buFont typeface="Arial" panose="020B0604020202020204" pitchFamily="34" charset="0"/>
              <a:buChar char="•"/>
            </a:pPr>
            <a:r>
              <a:rPr lang="sv-SE" dirty="0">
                <a:latin typeface="Century Gothic" panose="020B0502020202020204" pitchFamily="34" charset="0"/>
              </a:rPr>
              <a:t>Du kan lämna kvar saker i din lägenhet, vi rekommenderar att du tar med dig saker som har ett affektionsvärde för dig till din evakueringslägenheten.</a:t>
            </a:r>
            <a:br>
              <a:rPr lang="sv-SE" dirty="0">
                <a:latin typeface="Century Gothic" panose="020B0502020202020204" pitchFamily="34" charset="0"/>
              </a:rPr>
            </a:br>
            <a:endParaRPr lang="sv-SE" dirty="0">
              <a:latin typeface="Century Gothic" panose="020B0502020202020204" pitchFamily="34" charset="0"/>
            </a:endParaRPr>
          </a:p>
          <a:p>
            <a:pPr marL="285750" indent="-285750">
              <a:buFont typeface="Arial" panose="020B0604020202020204" pitchFamily="34" charset="0"/>
              <a:buChar char="•"/>
            </a:pPr>
            <a:r>
              <a:rPr lang="sv-SE" dirty="0">
                <a:latin typeface="Century Gothic" panose="020B0502020202020204" pitchFamily="34" charset="0"/>
              </a:rPr>
              <a:t>Du behöver inte tömma förrådet.</a:t>
            </a:r>
          </a:p>
          <a:p>
            <a:endParaRPr lang="sv-SE" dirty="0">
              <a:latin typeface="Century Gothic" panose="020B0502020202020204" pitchFamily="34" charset="0"/>
            </a:endParaRPr>
          </a:p>
        </p:txBody>
      </p:sp>
      <p:pic>
        <p:nvPicPr>
          <p:cNvPr id="5" name="Bildobjekt 4">
            <a:extLst>
              <a:ext uri="{FF2B5EF4-FFF2-40B4-BE49-F238E27FC236}">
                <a16:creationId xmlns:a16="http://schemas.microsoft.com/office/drawing/2014/main" id="{02C8F3E3-456A-4AD5-8D5E-DE9458D30B9C}"/>
              </a:ext>
            </a:extLst>
          </p:cNvPr>
          <p:cNvPicPr>
            <a:picLocks noChangeAspect="1"/>
          </p:cNvPicPr>
          <p:nvPr/>
        </p:nvPicPr>
        <p:blipFill>
          <a:blip r:embed="rId3"/>
          <a:stretch>
            <a:fillRect/>
          </a:stretch>
        </p:blipFill>
        <p:spPr>
          <a:xfrm>
            <a:off x="1973629" y="2276872"/>
            <a:ext cx="2643351" cy="3965422"/>
          </a:xfrm>
          <a:prstGeom prst="rect">
            <a:avLst/>
          </a:prstGeom>
          <a:effectLst>
            <a:outerShdw blurRad="114300" dist="38100" dir="2700000" algn="tl" rotWithShape="0">
              <a:prstClr val="black">
                <a:alpha val="40000"/>
              </a:prstClr>
            </a:outerShdw>
          </a:effectLst>
        </p:spPr>
      </p:pic>
    </p:spTree>
    <p:extLst>
      <p:ext uri="{BB962C8B-B14F-4D97-AF65-F5344CB8AC3E}">
        <p14:creationId xmlns:p14="http://schemas.microsoft.com/office/powerpoint/2010/main" val="41746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4968" y="495937"/>
            <a:ext cx="7772400" cy="793820"/>
          </a:xfrm>
        </p:spPr>
        <p:txBody>
          <a:bodyPr/>
          <a:lstStyle/>
          <a:p>
            <a:br>
              <a:rPr lang="sv-SE" dirty="0"/>
            </a:br>
            <a:r>
              <a:rPr lang="sv-SE" dirty="0"/>
              <a:t>Flyttersättning</a:t>
            </a:r>
          </a:p>
        </p:txBody>
      </p:sp>
      <p:sp>
        <p:nvSpPr>
          <p:cNvPr id="3" name="Platshållare för innehåll 2"/>
          <p:cNvSpPr>
            <a:spLocks noGrp="1"/>
          </p:cNvSpPr>
          <p:nvPr>
            <p:ph idx="1"/>
          </p:nvPr>
        </p:nvSpPr>
        <p:spPr>
          <a:xfrm>
            <a:off x="624968" y="1601688"/>
            <a:ext cx="7772400" cy="3992562"/>
          </a:xfrm>
        </p:spPr>
        <p:txBody>
          <a:bodyPr/>
          <a:lstStyle/>
          <a:p>
            <a:r>
              <a:rPr lang="sv-SE" sz="2000" dirty="0">
                <a:latin typeface="Century Gothic" panose="020B0502020202020204" pitchFamily="34" charset="0"/>
              </a:rPr>
              <a:t>Om du väljer att flytta dina saker på egen hand betalar vi ut ersättning för det:</a:t>
            </a:r>
          </a:p>
          <a:p>
            <a:endParaRPr lang="sv-SE" sz="2000" dirty="0">
              <a:latin typeface="Century Gothic" panose="020B0502020202020204" pitchFamily="34" charset="0"/>
            </a:endParaRPr>
          </a:p>
          <a:p>
            <a:r>
              <a:rPr lang="sv-SE" sz="2000" b="1" dirty="0">
                <a:latin typeface="Century Gothic" panose="020B0502020202020204" pitchFamily="34" charset="0"/>
              </a:rPr>
              <a:t>Lägenhetsstorlek 		Ersättning för flyttkostnad</a:t>
            </a:r>
          </a:p>
          <a:p>
            <a:r>
              <a:rPr lang="sv-SE" sz="2000" dirty="0">
                <a:latin typeface="Century Gothic" panose="020B0502020202020204" pitchFamily="34" charset="0"/>
              </a:rPr>
              <a:t>1 rum och kök 			6500 kr</a:t>
            </a:r>
          </a:p>
          <a:p>
            <a:r>
              <a:rPr lang="sv-SE" sz="2000" dirty="0">
                <a:latin typeface="Century Gothic" panose="020B0502020202020204" pitchFamily="34" charset="0"/>
              </a:rPr>
              <a:t>2 rum och kök			9100 kr</a:t>
            </a:r>
          </a:p>
          <a:p>
            <a:r>
              <a:rPr lang="sv-SE" sz="2000" dirty="0">
                <a:latin typeface="Century Gothic" panose="020B0502020202020204" pitchFamily="34" charset="0"/>
              </a:rPr>
              <a:t>3 rum och kök			11 960 kr</a:t>
            </a:r>
          </a:p>
          <a:p>
            <a:endParaRPr lang="sv-SE" dirty="0"/>
          </a:p>
        </p:txBody>
      </p:sp>
      <p:sp>
        <p:nvSpPr>
          <p:cNvPr id="4" name="textruta 3">
            <a:extLst>
              <a:ext uri="{FF2B5EF4-FFF2-40B4-BE49-F238E27FC236}">
                <a16:creationId xmlns:a16="http://schemas.microsoft.com/office/drawing/2014/main" id="{36725185-232C-493D-BC99-A9339E17854B}"/>
              </a:ext>
            </a:extLst>
          </p:cNvPr>
          <p:cNvSpPr txBox="1"/>
          <p:nvPr/>
        </p:nvSpPr>
        <p:spPr>
          <a:xfrm>
            <a:off x="624968" y="5132585"/>
            <a:ext cx="6734980" cy="923330"/>
          </a:xfrm>
          <a:prstGeom prst="rect">
            <a:avLst/>
          </a:prstGeom>
          <a:solidFill>
            <a:srgbClr val="92D050">
              <a:alpha val="54000"/>
            </a:srgbClr>
          </a:solidFill>
        </p:spPr>
        <p:txBody>
          <a:bodyPr wrap="square" rtlCol="0">
            <a:spAutoFit/>
          </a:bodyPr>
          <a:lstStyle/>
          <a:p>
            <a:r>
              <a:rPr lang="sv-SE" dirty="0">
                <a:latin typeface="Century Gothic" panose="020B0502020202020204" pitchFamily="34" charset="0"/>
              </a:rPr>
              <a:t>Vi ersätter dessutom </a:t>
            </a:r>
            <a:r>
              <a:rPr lang="sv-SE" b="1" dirty="0">
                <a:latin typeface="Century Gothic" panose="020B0502020202020204" pitchFamily="34" charset="0"/>
              </a:rPr>
              <a:t>alla hyresgäster </a:t>
            </a:r>
            <a:r>
              <a:rPr lang="sv-SE" dirty="0">
                <a:latin typeface="Century Gothic" panose="020B0502020202020204" pitchFamily="34" charset="0"/>
              </a:rPr>
              <a:t>med 1340 kr för övriga flyttkostnader som till exempel adressändring, flytt av telefon etc.</a:t>
            </a:r>
          </a:p>
        </p:txBody>
      </p:sp>
    </p:spTree>
    <p:extLst>
      <p:ext uri="{BB962C8B-B14F-4D97-AF65-F5344CB8AC3E}">
        <p14:creationId xmlns:p14="http://schemas.microsoft.com/office/powerpoint/2010/main" val="41840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tshållare för bild 23" descr="En bild som visar byggnad, inomhus, sitter, bord&#10;&#10;Automatiskt genererad beskrivning">
            <a:extLst>
              <a:ext uri="{FF2B5EF4-FFF2-40B4-BE49-F238E27FC236}">
                <a16:creationId xmlns:a16="http://schemas.microsoft.com/office/drawing/2014/main" id="{9C2AA7CE-EA94-4565-867B-99B6BD5BEDF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6" name="Rubrik 15">
            <a:extLst>
              <a:ext uri="{FF2B5EF4-FFF2-40B4-BE49-F238E27FC236}">
                <a16:creationId xmlns:a16="http://schemas.microsoft.com/office/drawing/2014/main" id="{D2216A05-1344-443D-99AB-30435B2C2799}"/>
              </a:ext>
            </a:extLst>
          </p:cNvPr>
          <p:cNvSpPr>
            <a:spLocks noGrp="1"/>
          </p:cNvSpPr>
          <p:nvPr>
            <p:ph type="title"/>
          </p:nvPr>
        </p:nvSpPr>
        <p:spPr>
          <a:xfrm>
            <a:off x="854102" y="1685036"/>
            <a:ext cx="10515600" cy="1325563"/>
          </a:xfrm>
        </p:spPr>
        <p:txBody>
          <a:bodyPr/>
          <a:lstStyle/>
          <a:p>
            <a:r>
              <a:rPr lang="sv-SE" sz="4800" dirty="0"/>
              <a:t>Frågor eller funderingar?</a:t>
            </a:r>
            <a:endParaRPr lang="sv-SE" dirty="0"/>
          </a:p>
        </p:txBody>
      </p:sp>
    </p:spTree>
    <p:extLst>
      <p:ext uri="{BB962C8B-B14F-4D97-AF65-F5344CB8AC3E}">
        <p14:creationId xmlns:p14="http://schemas.microsoft.com/office/powerpoint/2010/main" val="381819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A583A4-4ED0-2E80-A72A-43B6A701BB78}"/>
              </a:ext>
            </a:extLst>
          </p:cNvPr>
          <p:cNvSpPr>
            <a:spLocks noGrp="1"/>
          </p:cNvSpPr>
          <p:nvPr>
            <p:ph type="title"/>
          </p:nvPr>
        </p:nvSpPr>
        <p:spPr>
          <a:xfrm>
            <a:off x="854102" y="1705584"/>
            <a:ext cx="10515600" cy="1325563"/>
          </a:xfrm>
        </p:spPr>
        <p:txBody>
          <a:bodyPr/>
          <a:lstStyle/>
          <a:p>
            <a:r>
              <a:rPr lang="sv-SE" dirty="0"/>
              <a:t>Gemensamhetslokalen</a:t>
            </a:r>
          </a:p>
        </p:txBody>
      </p:sp>
      <p:sp>
        <p:nvSpPr>
          <p:cNvPr id="3" name="Platshållare för innehåll 2">
            <a:extLst>
              <a:ext uri="{FF2B5EF4-FFF2-40B4-BE49-F238E27FC236}">
                <a16:creationId xmlns:a16="http://schemas.microsoft.com/office/drawing/2014/main" id="{924AEB47-599F-E3AC-9B36-7687C0EBD053}"/>
              </a:ext>
            </a:extLst>
          </p:cNvPr>
          <p:cNvSpPr>
            <a:spLocks noGrp="1"/>
          </p:cNvSpPr>
          <p:nvPr>
            <p:ph idx="1"/>
          </p:nvPr>
        </p:nvSpPr>
        <p:spPr/>
        <p:txBody>
          <a:bodyPr/>
          <a:lstStyle/>
          <a:p>
            <a:pPr marL="285750" indent="-285750">
              <a:buFont typeface="Arial" panose="020B0604020202020204" pitchFamily="34" charset="0"/>
              <a:buChar char="•"/>
            </a:pPr>
            <a:r>
              <a:rPr lang="sv-SE" dirty="0">
                <a:solidFill>
                  <a:schemeClr val="tx1"/>
                </a:solidFill>
              </a:rPr>
              <a:t>Vi har uppnått 50% hyresgästgodkännande vilket innebär att vi kommer att bygga gemensamhetslokalen.</a:t>
            </a:r>
          </a:p>
          <a:p>
            <a:pPr marL="285750" indent="-285750">
              <a:buFont typeface="Arial" panose="020B0604020202020204" pitchFamily="34" charset="0"/>
              <a:buChar char="•"/>
            </a:pPr>
            <a:r>
              <a:rPr lang="sv-SE" dirty="0"/>
              <a:t>Redovisning av ytor och funktioner.</a:t>
            </a:r>
          </a:p>
          <a:p>
            <a:pPr marL="285750" indent="-285750">
              <a:buFont typeface="Arial" panose="020B0604020202020204" pitchFamily="34" charset="0"/>
              <a:buChar char="•"/>
            </a:pPr>
            <a:r>
              <a:rPr lang="sv-SE" dirty="0"/>
              <a:t>Bilderna betraktas som vägledande och som översiktlig information.</a:t>
            </a:r>
          </a:p>
        </p:txBody>
      </p:sp>
    </p:spTree>
    <p:extLst>
      <p:ext uri="{BB962C8B-B14F-4D97-AF65-F5344CB8AC3E}">
        <p14:creationId xmlns:p14="http://schemas.microsoft.com/office/powerpoint/2010/main" val="133037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AA70D11-05A2-723F-8EBF-8D409F4C11DF}"/>
              </a:ext>
            </a:extLst>
          </p:cNvPr>
          <p:cNvPicPr>
            <a:picLocks noChangeAspect="1"/>
          </p:cNvPicPr>
          <p:nvPr/>
        </p:nvPicPr>
        <p:blipFill>
          <a:blip r:embed="rId3"/>
          <a:stretch>
            <a:fillRect/>
          </a:stretch>
        </p:blipFill>
        <p:spPr>
          <a:xfrm>
            <a:off x="92466" y="607034"/>
            <a:ext cx="10665325" cy="5438085"/>
          </a:xfrm>
          <a:prstGeom prst="rect">
            <a:avLst/>
          </a:prstGeom>
        </p:spPr>
      </p:pic>
    </p:spTree>
    <p:extLst>
      <p:ext uri="{BB962C8B-B14F-4D97-AF65-F5344CB8AC3E}">
        <p14:creationId xmlns:p14="http://schemas.microsoft.com/office/powerpoint/2010/main" val="101803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539E58D-8210-0E98-DA13-B6939BCB108A}"/>
              </a:ext>
            </a:extLst>
          </p:cNvPr>
          <p:cNvPicPr>
            <a:picLocks noChangeAspect="1"/>
          </p:cNvPicPr>
          <p:nvPr/>
        </p:nvPicPr>
        <p:blipFill>
          <a:blip r:embed="rId3"/>
          <a:stretch>
            <a:fillRect/>
          </a:stretch>
        </p:blipFill>
        <p:spPr>
          <a:xfrm>
            <a:off x="575352" y="1294123"/>
            <a:ext cx="10218773" cy="4911414"/>
          </a:xfrm>
          <a:prstGeom prst="rect">
            <a:avLst/>
          </a:prstGeom>
        </p:spPr>
      </p:pic>
    </p:spTree>
    <p:extLst>
      <p:ext uri="{BB962C8B-B14F-4D97-AF65-F5344CB8AC3E}">
        <p14:creationId xmlns:p14="http://schemas.microsoft.com/office/powerpoint/2010/main" val="235187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719C9FA-06B9-F861-793D-C1F8706E160E}"/>
              </a:ext>
            </a:extLst>
          </p:cNvPr>
          <p:cNvPicPr>
            <a:picLocks noChangeAspect="1"/>
          </p:cNvPicPr>
          <p:nvPr/>
        </p:nvPicPr>
        <p:blipFill>
          <a:blip r:embed="rId3"/>
          <a:stretch>
            <a:fillRect/>
          </a:stretch>
        </p:blipFill>
        <p:spPr>
          <a:xfrm>
            <a:off x="2681555" y="247598"/>
            <a:ext cx="6269032" cy="6286766"/>
          </a:xfrm>
          <a:prstGeom prst="rect">
            <a:avLst/>
          </a:prstGeom>
        </p:spPr>
      </p:pic>
    </p:spTree>
    <p:extLst>
      <p:ext uri="{BB962C8B-B14F-4D97-AF65-F5344CB8AC3E}">
        <p14:creationId xmlns:p14="http://schemas.microsoft.com/office/powerpoint/2010/main" val="396151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E690197-9CFE-70B7-7EFE-58F461D257C2}"/>
              </a:ext>
            </a:extLst>
          </p:cNvPr>
          <p:cNvPicPr>
            <a:picLocks noChangeAspect="1"/>
          </p:cNvPicPr>
          <p:nvPr/>
        </p:nvPicPr>
        <p:blipFill>
          <a:blip r:embed="rId3"/>
          <a:stretch>
            <a:fillRect/>
          </a:stretch>
        </p:blipFill>
        <p:spPr>
          <a:xfrm>
            <a:off x="3414305" y="0"/>
            <a:ext cx="5041325" cy="6811051"/>
          </a:xfrm>
          <a:prstGeom prst="rect">
            <a:avLst/>
          </a:prstGeom>
        </p:spPr>
      </p:pic>
    </p:spTree>
    <p:extLst>
      <p:ext uri="{BB962C8B-B14F-4D97-AF65-F5344CB8AC3E}">
        <p14:creationId xmlns:p14="http://schemas.microsoft.com/office/powerpoint/2010/main" val="60702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4EC541-57B6-4D10-810D-D3F7943F7B15}"/>
              </a:ext>
            </a:extLst>
          </p:cNvPr>
          <p:cNvSpPr>
            <a:spLocks noGrp="1"/>
          </p:cNvSpPr>
          <p:nvPr>
            <p:ph type="title"/>
          </p:nvPr>
        </p:nvSpPr>
        <p:spPr>
          <a:xfrm>
            <a:off x="755576" y="507622"/>
            <a:ext cx="10515600" cy="1325563"/>
          </a:xfrm>
        </p:spPr>
        <p:txBody>
          <a:bodyPr/>
          <a:lstStyle/>
          <a:p>
            <a:r>
              <a:rPr lang="pt-BR" dirty="0"/>
              <a:t>Vi som är här idag</a:t>
            </a:r>
            <a:endParaRPr lang="sv-SE" dirty="0"/>
          </a:p>
        </p:txBody>
      </p:sp>
      <p:sp>
        <p:nvSpPr>
          <p:cNvPr id="4" name="Platshållare för innehåll 2">
            <a:extLst>
              <a:ext uri="{FF2B5EF4-FFF2-40B4-BE49-F238E27FC236}">
                <a16:creationId xmlns:a16="http://schemas.microsoft.com/office/drawing/2014/main" id="{A5EF1101-E642-4AFA-B0A6-705808FF401D}"/>
              </a:ext>
            </a:extLst>
          </p:cNvPr>
          <p:cNvSpPr txBox="1">
            <a:spLocks/>
          </p:cNvSpPr>
          <p:nvPr/>
        </p:nvSpPr>
        <p:spPr>
          <a:xfrm>
            <a:off x="755576" y="2357816"/>
            <a:ext cx="10515600" cy="3992562"/>
          </a:xfrm>
          <a:prstGeom prst="rect">
            <a:avLst/>
          </a:prstGeom>
        </p:spPr>
        <p:txBody>
          <a:bodyPr vert="horz" lIns="0" tIns="0" rIns="0" bIns="0" rtlCol="0">
            <a:noAutofit/>
          </a:bodyPr>
          <a:lstStyle>
            <a:lvl1pPr marL="0" indent="0" algn="l" defTabSz="914400" rtl="0" eaLnBrk="1" latinLnBrk="0" hangingPunct="1">
              <a:lnSpc>
                <a:spcPts val="2600"/>
              </a:lnSpc>
              <a:spcBef>
                <a:spcPts val="0"/>
              </a:spcBef>
              <a:buClr>
                <a:schemeClr val="tx2"/>
              </a:buClr>
              <a:buFontTx/>
              <a:buNone/>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ct val="0"/>
              </a:spcBef>
            </a:pPr>
            <a:r>
              <a:rPr lang="sv-SE" sz="1800" b="1" dirty="0">
                <a:latin typeface="Century Gothic" panose="020B0502020202020204" pitchFamily="34" charset="0"/>
                <a:ea typeface="ＭＳ Ｐゴシック" pitchFamily="34" charset="-128"/>
              </a:rPr>
              <a:t>Thomas Näslund, </a:t>
            </a:r>
            <a:r>
              <a:rPr lang="sv-SE" sz="1800" dirty="0">
                <a:latin typeface="Century Gothic" panose="020B0502020202020204" pitchFamily="34" charset="0"/>
                <a:ea typeface="ＭＳ Ｐゴシック" pitchFamily="34" charset="-128"/>
              </a:rPr>
              <a:t>projektledare</a:t>
            </a:r>
          </a:p>
          <a:p>
            <a:pPr>
              <a:lnSpc>
                <a:spcPct val="150000"/>
              </a:lnSpc>
              <a:spcBef>
                <a:spcPct val="0"/>
              </a:spcBef>
            </a:pPr>
            <a:r>
              <a:rPr lang="sv-SE" sz="1800" b="1" dirty="0">
                <a:latin typeface="Century Gothic" panose="020B0502020202020204" pitchFamily="34" charset="0"/>
                <a:ea typeface="ＭＳ Ｐゴシック" pitchFamily="34" charset="-128"/>
              </a:rPr>
              <a:t>Lars-Gunnar Lindh, </a:t>
            </a:r>
            <a:r>
              <a:rPr lang="sv-SE" sz="1800" dirty="0">
                <a:latin typeface="Century Gothic" panose="020B0502020202020204" pitchFamily="34" charset="0"/>
                <a:ea typeface="ＭＳ Ｐゴシック" pitchFamily="34" charset="-128"/>
              </a:rPr>
              <a:t>ombyggnadsvärd</a:t>
            </a:r>
          </a:p>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Johanna Boström, </a:t>
            </a:r>
            <a:r>
              <a:rPr lang="sv-SE" sz="1800" dirty="0">
                <a:solidFill>
                  <a:schemeClr val="tx1"/>
                </a:solidFill>
                <a:latin typeface="Century Gothic" panose="020B0502020202020204" pitchFamily="34" charset="0"/>
                <a:ea typeface="ＭＳ Ｐゴシック" pitchFamily="34" charset="-128"/>
              </a:rPr>
              <a:t>områdeschef </a:t>
            </a:r>
            <a:r>
              <a:rPr lang="sv-SE" sz="1800" dirty="0">
                <a:latin typeface="Century Gothic" panose="020B0502020202020204" pitchFamily="34" charset="0"/>
                <a:ea typeface="ＭＳ Ｐゴシック" pitchFamily="34" charset="-128"/>
              </a:rPr>
              <a:t>		</a:t>
            </a:r>
            <a:r>
              <a:rPr lang="sv-SE" sz="1800" dirty="0">
                <a:solidFill>
                  <a:schemeClr val="tx1"/>
                </a:solidFill>
                <a:latin typeface="Century Gothic" panose="020B0502020202020204" pitchFamily="34" charset="0"/>
                <a:ea typeface="ＭＳ Ｐゴシック" pitchFamily="34" charset="-128"/>
              </a:rPr>
              <a:t>		</a:t>
            </a:r>
          </a:p>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Thomas Magnusson, </a:t>
            </a:r>
            <a:r>
              <a:rPr lang="sv-SE" sz="1800" dirty="0">
                <a:solidFill>
                  <a:schemeClr val="tx1"/>
                </a:solidFill>
                <a:latin typeface="Century Gothic" panose="020B0502020202020204" pitchFamily="34" charset="0"/>
                <a:ea typeface="ＭＳ Ｐゴシック" pitchFamily="34" charset="-128"/>
              </a:rPr>
              <a:t>kvartersvärd</a:t>
            </a:r>
          </a:p>
          <a:p>
            <a:pPr>
              <a:lnSpc>
                <a:spcPct val="150000"/>
              </a:lnSpc>
              <a:spcBef>
                <a:spcPct val="0"/>
              </a:spcBef>
            </a:pPr>
            <a:r>
              <a:rPr lang="sv-SE" sz="1800" b="1" dirty="0">
                <a:solidFill>
                  <a:schemeClr val="tx1"/>
                </a:solidFill>
                <a:latin typeface="Century Gothic" panose="020B0502020202020204" pitchFamily="34" charset="0"/>
                <a:ea typeface="ＭＳ Ｐゴシック" pitchFamily="34" charset="-128"/>
              </a:rPr>
              <a:t>Fredrik Rundqvist, </a:t>
            </a:r>
            <a:r>
              <a:rPr lang="sv-SE" sz="1800" dirty="0">
                <a:solidFill>
                  <a:schemeClr val="tx1"/>
                </a:solidFill>
                <a:latin typeface="Century Gothic" panose="020B0502020202020204" pitchFamily="34" charset="0"/>
                <a:ea typeface="ＭＳ Ｐゴシック" pitchFamily="34" charset="-128"/>
              </a:rPr>
              <a:t>underhållschef		</a:t>
            </a:r>
          </a:p>
          <a:p>
            <a:pPr>
              <a:spcBef>
                <a:spcPct val="0"/>
              </a:spcBef>
            </a:pPr>
            <a:endParaRPr lang="sv-SE" sz="2000" b="1" dirty="0">
              <a:solidFill>
                <a:schemeClr val="tx1"/>
              </a:solidFill>
              <a:latin typeface="Century Gothic" panose="020B0502020202020204" pitchFamily="34" charset="0"/>
              <a:ea typeface="ＭＳ Ｐゴシック" pitchFamily="34" charset="-128"/>
            </a:endParaRPr>
          </a:p>
        </p:txBody>
      </p:sp>
    </p:spTree>
    <p:extLst>
      <p:ext uri="{BB962C8B-B14F-4D97-AF65-F5344CB8AC3E}">
        <p14:creationId xmlns:p14="http://schemas.microsoft.com/office/powerpoint/2010/main" val="13821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1AA51-9AB3-4305-8A7D-CA1D7D8248E5}"/>
              </a:ext>
            </a:extLst>
          </p:cNvPr>
          <p:cNvSpPr>
            <a:spLocks noGrp="1"/>
          </p:cNvSpPr>
          <p:nvPr>
            <p:ph type="title"/>
          </p:nvPr>
        </p:nvSpPr>
        <p:spPr/>
        <p:txBody>
          <a:bodyPr/>
          <a:lstStyle/>
          <a:p>
            <a:r>
              <a:rPr lang="sv-SE" dirty="0"/>
              <a:t>Vad händer nu?</a:t>
            </a:r>
          </a:p>
        </p:txBody>
      </p:sp>
      <p:sp>
        <p:nvSpPr>
          <p:cNvPr id="3" name="Platshållare för innehåll 2">
            <a:extLst>
              <a:ext uri="{FF2B5EF4-FFF2-40B4-BE49-F238E27FC236}">
                <a16:creationId xmlns:a16="http://schemas.microsoft.com/office/drawing/2014/main" id="{1C985A8E-0C05-4DA3-88B4-4883217C869D}"/>
              </a:ext>
            </a:extLst>
          </p:cNvPr>
          <p:cNvSpPr>
            <a:spLocks noGrp="1"/>
          </p:cNvSpPr>
          <p:nvPr>
            <p:ph idx="1"/>
          </p:nvPr>
        </p:nvSpPr>
        <p:spPr/>
        <p:txBody>
          <a:bodyPr/>
          <a:lstStyle/>
          <a:p>
            <a:pPr marL="285750" indent="-285750">
              <a:buFont typeface="Arial" panose="020B0604020202020204" pitchFamily="34" charset="0"/>
              <a:buChar char="•"/>
            </a:pPr>
            <a:r>
              <a:rPr lang="sv-SE" dirty="0"/>
              <a:t>Efter mötet så skickar vi ut en sammanfattning av det viktigaste från mötet.</a:t>
            </a:r>
          </a:p>
          <a:p>
            <a:pPr marL="285750" indent="-285750">
              <a:buFont typeface="Arial" panose="020B0604020202020204" pitchFamily="34" charset="0"/>
              <a:buChar char="•"/>
            </a:pPr>
            <a:r>
              <a:rPr lang="sv-SE" dirty="0"/>
              <a:t>Presentationen läggs ut på vår webbsida.</a:t>
            </a:r>
          </a:p>
          <a:p>
            <a:pPr marL="285750" indent="-285750">
              <a:buFont typeface="Arial" panose="020B0604020202020204" pitchFamily="34" charset="0"/>
              <a:buChar char="•"/>
            </a:pPr>
            <a:r>
              <a:rPr lang="sv-SE" dirty="0"/>
              <a:t>Under augusti kommer du att få valblanketterna där du får välja vilket evakueringsalternativ du väljer.</a:t>
            </a:r>
          </a:p>
        </p:txBody>
      </p:sp>
    </p:spTree>
    <p:extLst>
      <p:ext uri="{BB962C8B-B14F-4D97-AF65-F5344CB8AC3E}">
        <p14:creationId xmlns:p14="http://schemas.microsoft.com/office/powerpoint/2010/main" val="23075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34BAB2-B2E2-4A7B-8D54-4D7BE88330CE}"/>
              </a:ext>
            </a:extLst>
          </p:cNvPr>
          <p:cNvSpPr>
            <a:spLocks noGrp="1"/>
          </p:cNvSpPr>
          <p:nvPr>
            <p:ph type="title"/>
          </p:nvPr>
        </p:nvSpPr>
        <p:spPr>
          <a:xfrm>
            <a:off x="838200" y="146653"/>
            <a:ext cx="10515600" cy="1325563"/>
          </a:xfrm>
        </p:spPr>
        <p:txBody>
          <a:bodyPr/>
          <a:lstStyle/>
          <a:p>
            <a:r>
              <a:rPr lang="pt-BR" dirty="0"/>
              <a:t>Mötets upplägg</a:t>
            </a:r>
            <a:endParaRPr lang="sv-SE" dirty="0"/>
          </a:p>
        </p:txBody>
      </p:sp>
      <p:sp>
        <p:nvSpPr>
          <p:cNvPr id="6" name="Platshållare för innehåll 2">
            <a:extLst>
              <a:ext uri="{FF2B5EF4-FFF2-40B4-BE49-F238E27FC236}">
                <a16:creationId xmlns:a16="http://schemas.microsoft.com/office/drawing/2014/main" id="{581DFE54-9D6E-4E2F-A553-F61C5A74A209}"/>
              </a:ext>
            </a:extLst>
          </p:cNvPr>
          <p:cNvSpPr txBox="1">
            <a:spLocks/>
          </p:cNvSpPr>
          <p:nvPr/>
        </p:nvSpPr>
        <p:spPr>
          <a:xfrm>
            <a:off x="685800" y="1916832"/>
            <a:ext cx="7772400" cy="3992562"/>
          </a:xfrm>
          <a:prstGeom prst="rect">
            <a:avLst/>
          </a:prstGeom>
        </p:spPr>
        <p:txBody>
          <a:bodyPr vert="horz" lIns="0" tIns="0" rIns="0" bIns="0" rtlCol="0">
            <a:noAutofit/>
          </a:bodyPr>
          <a:lstStyle>
            <a:lvl1pPr marL="293688" indent="-293688" algn="l" defTabSz="914400" rtl="0" eaLnBrk="1" latinLnBrk="0" hangingPunct="1">
              <a:lnSpc>
                <a:spcPts val="2600"/>
              </a:lnSpc>
              <a:spcBef>
                <a:spcPts val="1200"/>
              </a:spcBef>
              <a:buClr>
                <a:schemeClr val="tx2"/>
              </a:buClr>
              <a:buFont typeface="Century Gothic" panose="020B0502020202020204" pitchFamily="34" charset="0"/>
              <a:buChar char="•"/>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latin typeface="Century Gothic" panose="020B0502020202020204" pitchFamily="34" charset="0"/>
              </a:rPr>
              <a:t>Inledning, dagordning och presentation</a:t>
            </a:r>
          </a:p>
          <a:p>
            <a:r>
              <a:rPr lang="sv-SE" sz="2400" dirty="0">
                <a:solidFill>
                  <a:schemeClr val="tx1"/>
                </a:solidFill>
                <a:latin typeface="Century Gothic" panose="020B0502020202020204" pitchFamily="34" charset="0"/>
              </a:rPr>
              <a:t>Kort återblick från tidigare träff</a:t>
            </a:r>
          </a:p>
          <a:p>
            <a:r>
              <a:rPr lang="sv-SE" sz="2400" dirty="0">
                <a:latin typeface="Century Gothic" panose="020B0502020202020204" pitchFamily="34" charset="0"/>
              </a:rPr>
              <a:t>Beskrivning av projektet – Vad ska göras?</a:t>
            </a:r>
          </a:p>
          <a:p>
            <a:r>
              <a:rPr lang="sv-SE" sz="2400" dirty="0">
                <a:latin typeface="Century Gothic" panose="020B0502020202020204" pitchFamily="34" charset="0"/>
              </a:rPr>
              <a:t>Evakuering</a:t>
            </a:r>
            <a:endParaRPr lang="sv-SE" sz="2400" strike="sngStrike" dirty="0">
              <a:solidFill>
                <a:schemeClr val="bg1">
                  <a:lumMod val="75000"/>
                </a:schemeClr>
              </a:solidFill>
              <a:latin typeface="Century Gothic" panose="020B0502020202020204" pitchFamily="34" charset="0"/>
            </a:endParaRPr>
          </a:p>
          <a:p>
            <a:r>
              <a:rPr lang="sv-SE" sz="2400" dirty="0">
                <a:latin typeface="Century Gothic" panose="020B0502020202020204" pitchFamily="34" charset="0"/>
              </a:rPr>
              <a:t>Frågor och funderingar</a:t>
            </a:r>
          </a:p>
          <a:p>
            <a:r>
              <a:rPr lang="sv-SE" sz="2400" dirty="0">
                <a:solidFill>
                  <a:schemeClr val="tx1"/>
                </a:solidFill>
                <a:latin typeface="Century Gothic" panose="020B0502020202020204" pitchFamily="34" charset="0"/>
              </a:rPr>
              <a:t>Gemensamhetslokalen</a:t>
            </a:r>
          </a:p>
          <a:p>
            <a:endParaRPr lang="sv-SE" sz="2000" dirty="0">
              <a:latin typeface="Century Gothic" panose="020B0502020202020204" pitchFamily="34" charset="0"/>
            </a:endParaRPr>
          </a:p>
          <a:p>
            <a:endParaRPr lang="sv-SE" dirty="0"/>
          </a:p>
        </p:txBody>
      </p:sp>
    </p:spTree>
    <p:extLst>
      <p:ext uri="{BB962C8B-B14F-4D97-AF65-F5344CB8AC3E}">
        <p14:creationId xmlns:p14="http://schemas.microsoft.com/office/powerpoint/2010/main" val="171572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D68D65-61C6-402D-A0D2-BDA72B23F9B7}"/>
              </a:ext>
            </a:extLst>
          </p:cNvPr>
          <p:cNvSpPr>
            <a:spLocks noGrp="1"/>
          </p:cNvSpPr>
          <p:nvPr>
            <p:ph type="title"/>
          </p:nvPr>
        </p:nvSpPr>
        <p:spPr>
          <a:xfrm>
            <a:off x="381830" y="-12481"/>
            <a:ext cx="10515600" cy="1325563"/>
          </a:xfrm>
        </p:spPr>
        <p:txBody>
          <a:bodyPr/>
          <a:lstStyle/>
          <a:p>
            <a:r>
              <a:rPr lang="sv-SE" dirty="0"/>
              <a:t>Beskrivning av projektet</a:t>
            </a:r>
          </a:p>
        </p:txBody>
      </p:sp>
      <p:sp>
        <p:nvSpPr>
          <p:cNvPr id="8" name="Platshållare för innehåll 7">
            <a:extLst>
              <a:ext uri="{FF2B5EF4-FFF2-40B4-BE49-F238E27FC236}">
                <a16:creationId xmlns:a16="http://schemas.microsoft.com/office/drawing/2014/main" id="{0E43E10A-04F5-4D6D-837C-34A633BB6768}"/>
              </a:ext>
            </a:extLst>
          </p:cNvPr>
          <p:cNvSpPr>
            <a:spLocks noGrp="1"/>
          </p:cNvSpPr>
          <p:nvPr>
            <p:ph idx="1"/>
          </p:nvPr>
        </p:nvSpPr>
        <p:spPr>
          <a:xfrm>
            <a:off x="662728" y="2199895"/>
            <a:ext cx="5433271" cy="4432133"/>
          </a:xfrm>
        </p:spPr>
        <p:txBody>
          <a:bodyPr/>
          <a:lstStyle/>
          <a:p>
            <a:r>
              <a:rPr lang="sv-SE" sz="1800" dirty="0">
                <a:effectLst/>
                <a:latin typeface="+mj-lt"/>
                <a:ea typeface="Times New Roman" panose="02020603050405020304" pitchFamily="18" charset="0"/>
              </a:rPr>
              <a:t>Nya fönster och balkongdörrar</a:t>
            </a:r>
            <a:endParaRPr lang="sv-SE" sz="1800" dirty="0">
              <a:effectLst/>
              <a:latin typeface="+mj-lt"/>
              <a:ea typeface="Calibri" panose="020F0502020204030204" pitchFamily="34" charset="0"/>
            </a:endParaRPr>
          </a:p>
          <a:p>
            <a:r>
              <a:rPr lang="sv-SE" sz="1800" dirty="0">
                <a:effectLst/>
                <a:latin typeface="+mj-lt"/>
                <a:ea typeface="Times New Roman" panose="02020603050405020304" pitchFamily="18" charset="0"/>
              </a:rPr>
              <a:t>Nya badrum</a:t>
            </a:r>
          </a:p>
          <a:p>
            <a:r>
              <a:rPr lang="sv-SE" sz="1800" dirty="0">
                <a:latin typeface="+mj-lt"/>
              </a:rPr>
              <a:t>Förberett för tvättmaskin där så är möjligt</a:t>
            </a:r>
            <a:endParaRPr lang="sv-SE" sz="1800" dirty="0"/>
          </a:p>
          <a:p>
            <a:r>
              <a:rPr lang="sv-SE" sz="1800" dirty="0">
                <a:effectLst/>
                <a:latin typeface="+mj-lt"/>
                <a:ea typeface="Times New Roman" panose="02020603050405020304" pitchFamily="18" charset="0"/>
              </a:rPr>
              <a:t>Nya avloppsrör (stammar)</a:t>
            </a:r>
            <a:endParaRPr lang="sv-SE" sz="1800" dirty="0">
              <a:effectLst/>
              <a:latin typeface="+mj-lt"/>
              <a:ea typeface="Calibri" panose="020F0502020204030204" pitchFamily="34" charset="0"/>
            </a:endParaRPr>
          </a:p>
          <a:p>
            <a:r>
              <a:rPr lang="sv-SE" sz="1800" dirty="0">
                <a:effectLst/>
                <a:latin typeface="+mj-lt"/>
                <a:ea typeface="Times New Roman" panose="02020603050405020304" pitchFamily="18" charset="0"/>
              </a:rPr>
              <a:t>Kök förbereds för diskmaskin där så är möjligt</a:t>
            </a:r>
            <a:endParaRPr lang="sv-SE" sz="1800" dirty="0">
              <a:latin typeface="+mj-lt"/>
            </a:endParaRPr>
          </a:p>
          <a:p>
            <a:r>
              <a:rPr lang="sv-SE" sz="1800" dirty="0">
                <a:effectLst/>
                <a:latin typeface="+mj-lt"/>
                <a:ea typeface="Times New Roman" panose="02020603050405020304" pitchFamily="18" charset="0"/>
              </a:rPr>
              <a:t>Inglasade balkonger</a:t>
            </a:r>
            <a:endParaRPr lang="sv-SE" sz="1800" dirty="0">
              <a:effectLst/>
              <a:latin typeface="+mj-lt"/>
              <a:ea typeface="Calibri" panose="020F0502020204030204" pitchFamily="34" charset="0"/>
            </a:endParaRPr>
          </a:p>
          <a:p>
            <a:r>
              <a:rPr lang="sv-SE" sz="1800" dirty="0">
                <a:effectLst/>
                <a:latin typeface="+mj-lt"/>
                <a:ea typeface="Times New Roman" panose="02020603050405020304" pitchFamily="18" charset="0"/>
              </a:rPr>
              <a:t>Nya lägenhetsdörrar</a:t>
            </a:r>
          </a:p>
          <a:p>
            <a:r>
              <a:rPr lang="sv-SE" sz="1600" dirty="0">
                <a:latin typeface="+mj-lt"/>
                <a:ea typeface="Times New Roman" panose="02020603050405020304" pitchFamily="18" charset="0"/>
              </a:rPr>
              <a:t>El-åtgärder</a:t>
            </a:r>
            <a:endParaRPr lang="sv-SE" dirty="0"/>
          </a:p>
        </p:txBody>
      </p:sp>
      <p:sp>
        <p:nvSpPr>
          <p:cNvPr id="9" name="Platshållare för innehåll 8">
            <a:extLst>
              <a:ext uri="{FF2B5EF4-FFF2-40B4-BE49-F238E27FC236}">
                <a16:creationId xmlns:a16="http://schemas.microsoft.com/office/drawing/2014/main" id="{D49572B7-ECB1-4E34-B43D-E807487CC25B}"/>
              </a:ext>
            </a:extLst>
          </p:cNvPr>
          <p:cNvSpPr>
            <a:spLocks noGrp="1"/>
          </p:cNvSpPr>
          <p:nvPr>
            <p:ph idx="10"/>
          </p:nvPr>
        </p:nvSpPr>
        <p:spPr>
          <a:xfrm>
            <a:off x="6439484" y="2086880"/>
            <a:ext cx="5752515" cy="4632419"/>
          </a:xfrm>
        </p:spPr>
        <p:txBody>
          <a:bodyPr/>
          <a:lstStyle/>
          <a:p>
            <a:pPr marL="285750" indent="-285750">
              <a:buFont typeface="Arial" panose="020B0604020202020204" pitchFamily="34" charset="0"/>
              <a:buChar char="•"/>
            </a:pPr>
            <a:r>
              <a:rPr lang="sv-SE" sz="1600" dirty="0">
                <a:effectLst/>
                <a:latin typeface="+mj-lt"/>
                <a:ea typeface="Times New Roman" panose="02020603050405020304" pitchFamily="18" charset="0"/>
              </a:rPr>
              <a:t>Postfack i entrén</a:t>
            </a:r>
          </a:p>
          <a:p>
            <a:pPr marL="285750" indent="-285750">
              <a:buFont typeface="Arial" panose="020B0604020202020204" pitchFamily="34" charset="0"/>
              <a:buChar char="•"/>
            </a:pPr>
            <a:r>
              <a:rPr lang="sv-SE" sz="1600" dirty="0">
                <a:effectLst/>
                <a:latin typeface="+mj-lt"/>
                <a:ea typeface="Times New Roman" panose="02020603050405020304" pitchFamily="18" charset="0"/>
              </a:rPr>
              <a:t>Korridorer förses med ljuddämpande tak</a:t>
            </a:r>
          </a:p>
          <a:p>
            <a:pPr marL="285750" indent="-285750">
              <a:buFont typeface="Arial" panose="020B0604020202020204" pitchFamily="34" charset="0"/>
              <a:buChar char="•"/>
            </a:pPr>
            <a:r>
              <a:rPr lang="sv-SE" sz="1600" dirty="0">
                <a:solidFill>
                  <a:schemeClr val="tx1"/>
                </a:solidFill>
                <a:latin typeface="+mj-lt"/>
                <a:ea typeface="Times New Roman" panose="02020603050405020304" pitchFamily="18" charset="0"/>
              </a:rPr>
              <a:t>D</a:t>
            </a:r>
            <a:r>
              <a:rPr lang="sv-SE" sz="1600" dirty="0">
                <a:solidFill>
                  <a:schemeClr val="tx1"/>
                </a:solidFill>
                <a:effectLst/>
                <a:latin typeface="+mj-lt"/>
                <a:ea typeface="Times New Roman" panose="02020603050405020304" pitchFamily="18" charset="0"/>
              </a:rPr>
              <a:t>örrpartier på korridorsplanen. </a:t>
            </a:r>
            <a:endParaRPr lang="sv-SE" sz="1600" dirty="0">
              <a:solidFill>
                <a:schemeClr val="tx1"/>
              </a:solidFill>
              <a:latin typeface="+mj-lt"/>
              <a:ea typeface="Times New Roman" panose="02020603050405020304" pitchFamily="18" charset="0"/>
            </a:endParaRPr>
          </a:p>
          <a:p>
            <a:pPr marL="285750" indent="-285750">
              <a:buFont typeface="Arial" panose="020B0604020202020204" pitchFamily="34" charset="0"/>
              <a:buChar char="•"/>
            </a:pPr>
            <a:r>
              <a:rPr lang="sv-SE" sz="1600" dirty="0">
                <a:effectLst/>
                <a:latin typeface="+mj-lt"/>
                <a:ea typeface="Times New Roman" panose="02020603050405020304" pitchFamily="18" charset="0"/>
              </a:rPr>
              <a:t>Renovering av tvättstugan</a:t>
            </a:r>
          </a:p>
          <a:p>
            <a:pPr marL="285750" indent="-285750">
              <a:buFont typeface="Arial" panose="020B0604020202020204" pitchFamily="34" charset="0"/>
              <a:buChar char="•"/>
            </a:pPr>
            <a:r>
              <a:rPr lang="sv-SE" sz="1600" dirty="0">
                <a:effectLst/>
                <a:latin typeface="+mj-lt"/>
                <a:ea typeface="Times New Roman" panose="02020603050405020304" pitchFamily="18" charset="0"/>
              </a:rPr>
              <a:t>Renovering av bastu</a:t>
            </a:r>
          </a:p>
          <a:p>
            <a:pPr marL="285750" indent="-285750">
              <a:buFont typeface="Arial" panose="020B0604020202020204" pitchFamily="34" charset="0"/>
              <a:buChar char="•"/>
            </a:pPr>
            <a:r>
              <a:rPr lang="sv-SE" sz="1600" dirty="0">
                <a:effectLst/>
                <a:latin typeface="+mj-lt"/>
                <a:ea typeface="Times New Roman" panose="02020603050405020304" pitchFamily="18" charset="0"/>
              </a:rPr>
              <a:t>Yttertaket renoveras</a:t>
            </a:r>
            <a:endParaRPr lang="sv-SE" sz="1600" dirty="0">
              <a:effectLst/>
              <a:latin typeface="+mj-lt"/>
              <a:ea typeface="Calibri" panose="020F0502020204030204" pitchFamily="34" charset="0"/>
            </a:endParaRPr>
          </a:p>
          <a:p>
            <a:pPr marL="285750" indent="-285750">
              <a:buFont typeface="Arial" panose="020B0604020202020204" pitchFamily="34" charset="0"/>
              <a:buChar char="•"/>
            </a:pPr>
            <a:r>
              <a:rPr lang="sv-SE" sz="1600" dirty="0">
                <a:effectLst/>
                <a:latin typeface="+mj-lt"/>
                <a:ea typeface="Times New Roman" panose="02020603050405020304" pitchFamily="18" charset="0"/>
              </a:rPr>
              <a:t>Ventilationsaggregatet kommer bytas ut </a:t>
            </a:r>
          </a:p>
          <a:p>
            <a:pPr marL="285750" indent="-285750">
              <a:buFont typeface="Arial" panose="020B0604020202020204" pitchFamily="34" charset="0"/>
              <a:buChar char="•"/>
            </a:pPr>
            <a:r>
              <a:rPr lang="sv-SE" sz="1600" dirty="0">
                <a:effectLst/>
                <a:latin typeface="+mj-lt"/>
                <a:ea typeface="Times New Roman" panose="02020603050405020304" pitchFamily="18" charset="0"/>
              </a:rPr>
              <a:t>Sopsortering utreds. </a:t>
            </a:r>
            <a:r>
              <a:rPr lang="sv-SE" sz="1400" dirty="0">
                <a:effectLst/>
                <a:latin typeface="+mj-lt"/>
                <a:ea typeface="Times New Roman" panose="02020603050405020304" pitchFamily="18" charset="0"/>
              </a:rPr>
              <a:t>(Bygglovsaspekt)</a:t>
            </a:r>
            <a:endParaRPr lang="sv-SE" sz="1600" dirty="0">
              <a:effectLst/>
              <a:latin typeface="+mj-lt"/>
              <a:ea typeface="Times New Roman" panose="02020603050405020304" pitchFamily="18" charset="0"/>
            </a:endParaRPr>
          </a:p>
          <a:p>
            <a:pPr marL="285750" indent="-285750">
              <a:buFont typeface="Arial" panose="020B0604020202020204" pitchFamily="34" charset="0"/>
              <a:buChar char="•"/>
            </a:pPr>
            <a:r>
              <a:rPr lang="sv-SE" sz="1600" dirty="0">
                <a:effectLst/>
                <a:latin typeface="+mj-lt"/>
                <a:ea typeface="Times New Roman" panose="02020603050405020304" pitchFamily="18" charset="0"/>
              </a:rPr>
              <a:t>Ny gemensamhetslokal</a:t>
            </a:r>
          </a:p>
          <a:p>
            <a:pPr marL="0" indent="0">
              <a:buNone/>
            </a:pPr>
            <a:endParaRPr lang="sv-SE" sz="1600" dirty="0">
              <a:effectLst/>
              <a:latin typeface="+mj-lt"/>
              <a:ea typeface="Times New Roman" panose="02020603050405020304" pitchFamily="18" charset="0"/>
            </a:endParaRPr>
          </a:p>
          <a:p>
            <a:pPr marL="0" indent="0">
              <a:buNone/>
            </a:pPr>
            <a:endParaRPr lang="sv-SE" sz="1800" dirty="0"/>
          </a:p>
        </p:txBody>
      </p:sp>
      <p:sp>
        <p:nvSpPr>
          <p:cNvPr id="6" name="textruta 5">
            <a:extLst>
              <a:ext uri="{FF2B5EF4-FFF2-40B4-BE49-F238E27FC236}">
                <a16:creationId xmlns:a16="http://schemas.microsoft.com/office/drawing/2014/main" id="{C0F148FD-D1CA-4295-847B-A53348BB7D0C}"/>
              </a:ext>
            </a:extLst>
          </p:cNvPr>
          <p:cNvSpPr txBox="1"/>
          <p:nvPr/>
        </p:nvSpPr>
        <p:spPr>
          <a:xfrm>
            <a:off x="662729" y="1502760"/>
            <a:ext cx="9231283" cy="923330"/>
          </a:xfrm>
          <a:prstGeom prst="rect">
            <a:avLst/>
          </a:prstGeom>
          <a:noFill/>
        </p:spPr>
        <p:txBody>
          <a:bodyPr wrap="square">
            <a:spAutoFit/>
          </a:bodyPr>
          <a:lstStyle/>
          <a:p>
            <a:r>
              <a:rPr lang="sv-SE" i="1" dirty="0">
                <a:latin typeface="Century Gothic" panose="020B0502020202020204" pitchFamily="34" charset="0"/>
              </a:rPr>
              <a:t>Renoveringen av lägenheterna på Älgvägen är omfattande och kommer bland annat att innebära följande:</a:t>
            </a:r>
          </a:p>
          <a:p>
            <a:endParaRPr lang="sv-SE" dirty="0">
              <a:latin typeface="Century Gothic" panose="020B0502020202020204" pitchFamily="34" charset="0"/>
            </a:endParaRPr>
          </a:p>
        </p:txBody>
      </p:sp>
    </p:spTree>
    <p:extLst>
      <p:ext uri="{BB962C8B-B14F-4D97-AF65-F5344CB8AC3E}">
        <p14:creationId xmlns:p14="http://schemas.microsoft.com/office/powerpoint/2010/main" val="75764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D68D65-61C6-402D-A0D2-BDA72B23F9B7}"/>
              </a:ext>
            </a:extLst>
          </p:cNvPr>
          <p:cNvSpPr>
            <a:spLocks noGrp="1"/>
          </p:cNvSpPr>
          <p:nvPr>
            <p:ph type="title"/>
          </p:nvPr>
        </p:nvSpPr>
        <p:spPr>
          <a:xfrm>
            <a:off x="381830" y="-12481"/>
            <a:ext cx="10515600" cy="1325563"/>
          </a:xfrm>
        </p:spPr>
        <p:txBody>
          <a:bodyPr/>
          <a:lstStyle/>
          <a:p>
            <a:r>
              <a:rPr lang="sv-SE" dirty="0"/>
              <a:t>Beskrivning av projektet</a:t>
            </a:r>
          </a:p>
        </p:txBody>
      </p:sp>
      <p:sp>
        <p:nvSpPr>
          <p:cNvPr id="6" name="textruta 5">
            <a:extLst>
              <a:ext uri="{FF2B5EF4-FFF2-40B4-BE49-F238E27FC236}">
                <a16:creationId xmlns:a16="http://schemas.microsoft.com/office/drawing/2014/main" id="{C0F148FD-D1CA-4295-847B-A53348BB7D0C}"/>
              </a:ext>
            </a:extLst>
          </p:cNvPr>
          <p:cNvSpPr txBox="1"/>
          <p:nvPr/>
        </p:nvSpPr>
        <p:spPr>
          <a:xfrm>
            <a:off x="662729" y="1502760"/>
            <a:ext cx="9231283" cy="369332"/>
          </a:xfrm>
          <a:prstGeom prst="rect">
            <a:avLst/>
          </a:prstGeom>
          <a:noFill/>
        </p:spPr>
        <p:txBody>
          <a:bodyPr wrap="square">
            <a:spAutoFit/>
          </a:bodyPr>
          <a:lstStyle/>
          <a:p>
            <a:r>
              <a:rPr lang="sv-SE" i="1" dirty="0">
                <a:latin typeface="Century Gothic" panose="020B0502020202020204" pitchFamily="34" charset="0"/>
              </a:rPr>
              <a:t>Rivning till färdigt resultat: exempelbilder från renoveringar, </a:t>
            </a:r>
            <a:endParaRPr lang="sv-SE" dirty="0">
              <a:latin typeface="Century Gothic" panose="020B0502020202020204" pitchFamily="34" charset="0"/>
            </a:endParaRPr>
          </a:p>
        </p:txBody>
      </p:sp>
      <p:pic>
        <p:nvPicPr>
          <p:cNvPr id="11" name="Platshållare för innehåll 10" descr="En bild som visar mark, inomhus, smutsig, gammal&#10;&#10;Automatiskt genererad beskrivning">
            <a:extLst>
              <a:ext uri="{FF2B5EF4-FFF2-40B4-BE49-F238E27FC236}">
                <a16:creationId xmlns:a16="http://schemas.microsoft.com/office/drawing/2014/main" id="{591180B4-7452-5E77-3209-8395FB18C3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379" y="1986461"/>
            <a:ext cx="5979621" cy="3387229"/>
          </a:xfrm>
        </p:spPr>
      </p:pic>
      <p:pic>
        <p:nvPicPr>
          <p:cNvPr id="17" name="Platshållare för innehåll 16" descr="En bild som visar inomhus, badrum, vägg, diskho&#10;&#10;Automatiskt genererad beskrivning">
            <a:extLst>
              <a:ext uri="{FF2B5EF4-FFF2-40B4-BE49-F238E27FC236}">
                <a16:creationId xmlns:a16="http://schemas.microsoft.com/office/drawing/2014/main" id="{4A4CCF97-C328-188D-4476-F37FFA86AC7F}"/>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9299727" y="1986461"/>
            <a:ext cx="2775894" cy="4176371"/>
          </a:xfrm>
        </p:spPr>
      </p:pic>
      <p:pic>
        <p:nvPicPr>
          <p:cNvPr id="21" name="Bildobjekt 20" descr="En bild som visar toalett, badrum, inomhus, smutsig&#10;&#10;Automatiskt genererad beskrivning">
            <a:extLst>
              <a:ext uri="{FF2B5EF4-FFF2-40B4-BE49-F238E27FC236}">
                <a16:creationId xmlns:a16="http://schemas.microsoft.com/office/drawing/2014/main" id="{5BBF4B2A-3521-F21E-CB8B-606BE4A88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5360" y="3581352"/>
            <a:ext cx="4677597" cy="2744110"/>
          </a:xfrm>
          <a:prstGeom prst="rect">
            <a:avLst/>
          </a:prstGeom>
        </p:spPr>
      </p:pic>
    </p:spTree>
    <p:extLst>
      <p:ext uri="{BB962C8B-B14F-4D97-AF65-F5344CB8AC3E}">
        <p14:creationId xmlns:p14="http://schemas.microsoft.com/office/powerpoint/2010/main" val="120827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D68D65-61C6-402D-A0D2-BDA72B23F9B7}"/>
              </a:ext>
            </a:extLst>
          </p:cNvPr>
          <p:cNvSpPr>
            <a:spLocks noGrp="1"/>
          </p:cNvSpPr>
          <p:nvPr>
            <p:ph type="title"/>
          </p:nvPr>
        </p:nvSpPr>
        <p:spPr>
          <a:xfrm>
            <a:off x="381830" y="-12481"/>
            <a:ext cx="10515600" cy="1325563"/>
          </a:xfrm>
        </p:spPr>
        <p:txBody>
          <a:bodyPr/>
          <a:lstStyle/>
          <a:p>
            <a:r>
              <a:rPr lang="sv-SE" dirty="0"/>
              <a:t>Beskrivning av projektet</a:t>
            </a:r>
          </a:p>
        </p:txBody>
      </p:sp>
      <p:sp>
        <p:nvSpPr>
          <p:cNvPr id="6" name="textruta 5">
            <a:extLst>
              <a:ext uri="{FF2B5EF4-FFF2-40B4-BE49-F238E27FC236}">
                <a16:creationId xmlns:a16="http://schemas.microsoft.com/office/drawing/2014/main" id="{C0F148FD-D1CA-4295-847B-A53348BB7D0C}"/>
              </a:ext>
            </a:extLst>
          </p:cNvPr>
          <p:cNvSpPr txBox="1"/>
          <p:nvPr/>
        </p:nvSpPr>
        <p:spPr>
          <a:xfrm>
            <a:off x="662729" y="1502760"/>
            <a:ext cx="9231283" cy="369332"/>
          </a:xfrm>
          <a:prstGeom prst="rect">
            <a:avLst/>
          </a:prstGeom>
          <a:noFill/>
        </p:spPr>
        <p:txBody>
          <a:bodyPr wrap="square">
            <a:spAutoFit/>
          </a:bodyPr>
          <a:lstStyle/>
          <a:p>
            <a:r>
              <a:rPr lang="sv-SE" i="1" dirty="0">
                <a:latin typeface="Century Gothic" panose="020B0502020202020204" pitchFamily="34" charset="0"/>
              </a:rPr>
              <a:t>Balkong: exempelskiss</a:t>
            </a:r>
            <a:endParaRPr lang="sv-SE" dirty="0">
              <a:latin typeface="Century Gothic" panose="020B0502020202020204" pitchFamily="34" charset="0"/>
            </a:endParaRPr>
          </a:p>
        </p:txBody>
      </p:sp>
      <p:sp>
        <p:nvSpPr>
          <p:cNvPr id="4" name="Platshållare för innehåll 3">
            <a:extLst>
              <a:ext uri="{FF2B5EF4-FFF2-40B4-BE49-F238E27FC236}">
                <a16:creationId xmlns:a16="http://schemas.microsoft.com/office/drawing/2014/main" id="{575388D5-A9B3-A497-CB3A-A9B4DC35FBA5}"/>
              </a:ext>
            </a:extLst>
          </p:cNvPr>
          <p:cNvSpPr>
            <a:spLocks noGrp="1"/>
          </p:cNvSpPr>
          <p:nvPr>
            <p:ph idx="10"/>
          </p:nvPr>
        </p:nvSpPr>
        <p:spPr>
          <a:xfrm>
            <a:off x="1076826" y="6267252"/>
            <a:ext cx="3341062" cy="369332"/>
          </a:xfrm>
        </p:spPr>
        <p:txBody>
          <a:bodyPr/>
          <a:lstStyle/>
          <a:p>
            <a:pPr marL="0" indent="0">
              <a:buNone/>
            </a:pPr>
            <a:r>
              <a:rPr lang="sv-SE" dirty="0"/>
              <a:t>Balkong vy framifrån</a:t>
            </a:r>
          </a:p>
        </p:txBody>
      </p:sp>
      <p:pic>
        <p:nvPicPr>
          <p:cNvPr id="9" name="Bildobjekt 8">
            <a:extLst>
              <a:ext uri="{FF2B5EF4-FFF2-40B4-BE49-F238E27FC236}">
                <a16:creationId xmlns:a16="http://schemas.microsoft.com/office/drawing/2014/main" id="{15F58263-84B8-E594-40B5-459E97514B22}"/>
              </a:ext>
            </a:extLst>
          </p:cNvPr>
          <p:cNvPicPr>
            <a:picLocks noChangeAspect="1"/>
          </p:cNvPicPr>
          <p:nvPr/>
        </p:nvPicPr>
        <p:blipFill>
          <a:blip r:embed="rId3"/>
          <a:stretch>
            <a:fillRect/>
          </a:stretch>
        </p:blipFill>
        <p:spPr>
          <a:xfrm>
            <a:off x="636880" y="2061770"/>
            <a:ext cx="5006700" cy="4028647"/>
          </a:xfrm>
          <a:prstGeom prst="rect">
            <a:avLst/>
          </a:prstGeom>
        </p:spPr>
      </p:pic>
      <p:pic>
        <p:nvPicPr>
          <p:cNvPr id="12" name="Bildobjekt 11">
            <a:extLst>
              <a:ext uri="{FF2B5EF4-FFF2-40B4-BE49-F238E27FC236}">
                <a16:creationId xmlns:a16="http://schemas.microsoft.com/office/drawing/2014/main" id="{42243A2C-A4E8-D3CA-B4B8-D95D3A05D038}"/>
              </a:ext>
            </a:extLst>
          </p:cNvPr>
          <p:cNvPicPr>
            <a:picLocks noChangeAspect="1"/>
          </p:cNvPicPr>
          <p:nvPr/>
        </p:nvPicPr>
        <p:blipFill>
          <a:blip r:embed="rId4"/>
          <a:stretch>
            <a:fillRect/>
          </a:stretch>
        </p:blipFill>
        <p:spPr>
          <a:xfrm>
            <a:off x="7048392" y="2061770"/>
            <a:ext cx="3081927" cy="3869788"/>
          </a:xfrm>
          <a:prstGeom prst="rect">
            <a:avLst/>
          </a:prstGeom>
        </p:spPr>
      </p:pic>
      <p:sp>
        <p:nvSpPr>
          <p:cNvPr id="15" name="Platshållare för innehåll 3">
            <a:extLst>
              <a:ext uri="{FF2B5EF4-FFF2-40B4-BE49-F238E27FC236}">
                <a16:creationId xmlns:a16="http://schemas.microsoft.com/office/drawing/2014/main" id="{57AB4A22-56F7-AD1E-AD3A-B5CCCBDA0215}"/>
              </a:ext>
            </a:extLst>
          </p:cNvPr>
          <p:cNvSpPr txBox="1">
            <a:spLocks/>
          </p:cNvSpPr>
          <p:nvPr/>
        </p:nvSpPr>
        <p:spPr>
          <a:xfrm>
            <a:off x="7445092" y="6310914"/>
            <a:ext cx="3341062" cy="369332"/>
          </a:xfrm>
          <a:prstGeom prst="rect">
            <a:avLst/>
          </a:prstGeom>
        </p:spPr>
        <p:txBody>
          <a:bodyPr vert="horz" lIns="0" tIns="0" rIns="0" bIns="0" rtlCol="0">
            <a:noAutofit/>
          </a:bodyPr>
          <a:lstStyle>
            <a:lvl1pPr marL="293688" indent="-293688" algn="l" defTabSz="914400" rtl="0" eaLnBrk="1" latinLnBrk="0" hangingPunct="1">
              <a:lnSpc>
                <a:spcPts val="2600"/>
              </a:lnSpc>
              <a:spcBef>
                <a:spcPts val="1200"/>
              </a:spcBef>
              <a:buClr>
                <a:schemeClr val="tx2"/>
              </a:buClr>
              <a:buFont typeface="Century Gothic" panose="020B0502020202020204" pitchFamily="34" charset="0"/>
              <a:buChar char="•"/>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Balkong vy från sidan</a:t>
            </a:r>
          </a:p>
        </p:txBody>
      </p:sp>
    </p:spTree>
    <p:extLst>
      <p:ext uri="{BB962C8B-B14F-4D97-AF65-F5344CB8AC3E}">
        <p14:creationId xmlns:p14="http://schemas.microsoft.com/office/powerpoint/2010/main" val="47039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D68D65-61C6-402D-A0D2-BDA72B23F9B7}"/>
              </a:ext>
            </a:extLst>
          </p:cNvPr>
          <p:cNvSpPr>
            <a:spLocks noGrp="1"/>
          </p:cNvSpPr>
          <p:nvPr>
            <p:ph type="title"/>
          </p:nvPr>
        </p:nvSpPr>
        <p:spPr>
          <a:xfrm>
            <a:off x="381830" y="-12481"/>
            <a:ext cx="10515600" cy="1325563"/>
          </a:xfrm>
        </p:spPr>
        <p:txBody>
          <a:bodyPr/>
          <a:lstStyle/>
          <a:p>
            <a:r>
              <a:rPr lang="sv-SE" dirty="0"/>
              <a:t>Tidplan</a:t>
            </a:r>
          </a:p>
        </p:txBody>
      </p:sp>
      <p:sp>
        <p:nvSpPr>
          <p:cNvPr id="8" name="Platshållare för innehåll 7">
            <a:extLst>
              <a:ext uri="{FF2B5EF4-FFF2-40B4-BE49-F238E27FC236}">
                <a16:creationId xmlns:a16="http://schemas.microsoft.com/office/drawing/2014/main" id="{0E43E10A-04F5-4D6D-837C-34A633BB6768}"/>
              </a:ext>
            </a:extLst>
          </p:cNvPr>
          <p:cNvSpPr>
            <a:spLocks noGrp="1"/>
          </p:cNvSpPr>
          <p:nvPr>
            <p:ph idx="1"/>
          </p:nvPr>
        </p:nvSpPr>
        <p:spPr>
          <a:xfrm>
            <a:off x="662729" y="2199895"/>
            <a:ext cx="5789442" cy="3378971"/>
          </a:xfrm>
        </p:spPr>
        <p:txBody>
          <a:bodyPr/>
          <a:lstStyle/>
          <a:p>
            <a:r>
              <a:rPr lang="sv-SE" sz="1800" b="1" dirty="0">
                <a:latin typeface="+mj-lt"/>
              </a:rPr>
              <a:t>Evakuering hyresgäster   </a:t>
            </a:r>
          </a:p>
          <a:p>
            <a:r>
              <a:rPr lang="sv-SE" sz="1800" b="1" dirty="0">
                <a:effectLst/>
                <a:latin typeface="+mj-lt"/>
                <a:ea typeface="Times New Roman" panose="02020603050405020304" pitchFamily="18" charset="0"/>
              </a:rPr>
              <a:t>Byggstart</a:t>
            </a:r>
            <a:r>
              <a:rPr lang="sv-SE" sz="1800" dirty="0">
                <a:effectLst/>
                <a:latin typeface="+mj-lt"/>
                <a:ea typeface="Times New Roman" panose="02020603050405020304" pitchFamily="18" charset="0"/>
              </a:rPr>
              <a:t>, etablering, rivning	</a:t>
            </a:r>
            <a:endParaRPr lang="sv-SE" sz="1800" dirty="0">
              <a:effectLst/>
              <a:latin typeface="+mj-lt"/>
              <a:ea typeface="Calibri" panose="020F0502020204030204" pitchFamily="34" charset="0"/>
            </a:endParaRPr>
          </a:p>
          <a:p>
            <a:r>
              <a:rPr lang="sv-SE" sz="1800" b="1" dirty="0">
                <a:effectLst/>
                <a:latin typeface="+mj-lt"/>
                <a:ea typeface="Times New Roman" panose="02020603050405020304" pitchFamily="18" charset="0"/>
              </a:rPr>
              <a:t>Byggproduktion, </a:t>
            </a:r>
            <a:r>
              <a:rPr lang="sv-SE" sz="1800" dirty="0">
                <a:effectLst/>
                <a:latin typeface="+mj-lt"/>
                <a:ea typeface="Times New Roman" panose="02020603050405020304" pitchFamily="18" charset="0"/>
              </a:rPr>
              <a:t>provning, besiktning</a:t>
            </a:r>
          </a:p>
          <a:p>
            <a:r>
              <a:rPr lang="sv-SE" sz="1800" b="1" dirty="0">
                <a:latin typeface="+mj-lt"/>
              </a:rPr>
              <a:t>Återinflyttning hyresgäster</a:t>
            </a:r>
          </a:p>
        </p:txBody>
      </p:sp>
      <p:sp>
        <p:nvSpPr>
          <p:cNvPr id="6" name="textruta 5">
            <a:extLst>
              <a:ext uri="{FF2B5EF4-FFF2-40B4-BE49-F238E27FC236}">
                <a16:creationId xmlns:a16="http://schemas.microsoft.com/office/drawing/2014/main" id="{C0F148FD-D1CA-4295-847B-A53348BB7D0C}"/>
              </a:ext>
            </a:extLst>
          </p:cNvPr>
          <p:cNvSpPr txBox="1"/>
          <p:nvPr/>
        </p:nvSpPr>
        <p:spPr>
          <a:xfrm>
            <a:off x="662729" y="1502760"/>
            <a:ext cx="9231283" cy="646331"/>
          </a:xfrm>
          <a:prstGeom prst="rect">
            <a:avLst/>
          </a:prstGeom>
          <a:noFill/>
        </p:spPr>
        <p:txBody>
          <a:bodyPr wrap="square">
            <a:spAutoFit/>
          </a:bodyPr>
          <a:lstStyle/>
          <a:p>
            <a:r>
              <a:rPr lang="sv-SE" i="1" dirty="0">
                <a:latin typeface="Century Gothic" panose="020B0502020202020204" pitchFamily="34" charset="0"/>
              </a:rPr>
              <a:t>Projekttidplanen för om- och tillbyggnaderna:</a:t>
            </a:r>
          </a:p>
          <a:p>
            <a:endParaRPr lang="sv-SE" dirty="0">
              <a:latin typeface="Century Gothic" panose="020B0502020202020204" pitchFamily="34" charset="0"/>
            </a:endParaRPr>
          </a:p>
        </p:txBody>
      </p:sp>
      <p:sp>
        <p:nvSpPr>
          <p:cNvPr id="10" name="Platshållare för innehåll 3">
            <a:extLst>
              <a:ext uri="{FF2B5EF4-FFF2-40B4-BE49-F238E27FC236}">
                <a16:creationId xmlns:a16="http://schemas.microsoft.com/office/drawing/2014/main" id="{FDCB46CA-A02F-AB4C-5FC3-C5EF20756B7A}"/>
              </a:ext>
            </a:extLst>
          </p:cNvPr>
          <p:cNvSpPr txBox="1">
            <a:spLocks/>
          </p:cNvSpPr>
          <p:nvPr/>
        </p:nvSpPr>
        <p:spPr>
          <a:xfrm>
            <a:off x="5624254" y="2200554"/>
            <a:ext cx="2492330" cy="4220794"/>
          </a:xfrm>
          <a:prstGeom prst="rect">
            <a:avLst/>
          </a:prstGeom>
        </p:spPr>
        <p:txBody>
          <a:bodyPr vert="horz" lIns="0" tIns="0" rIns="0" bIns="0" rtlCol="0">
            <a:noAutofit/>
          </a:bodyPr>
          <a:lstStyle>
            <a:lvl1pPr marL="293688" indent="-293688" algn="l" defTabSz="914400" rtl="0" eaLnBrk="1" latinLnBrk="0" hangingPunct="1">
              <a:lnSpc>
                <a:spcPts val="2600"/>
              </a:lnSpc>
              <a:spcBef>
                <a:spcPts val="1200"/>
              </a:spcBef>
              <a:buClr>
                <a:schemeClr val="tx2"/>
              </a:buClr>
              <a:buFont typeface="Century Gothic" panose="020B0502020202020204" pitchFamily="34" charset="0"/>
              <a:buChar char="•"/>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a:p>
            <a:pPr marL="0" indent="0">
              <a:buNone/>
            </a:pPr>
            <a:endParaRPr lang="sv-SE" dirty="0"/>
          </a:p>
        </p:txBody>
      </p:sp>
      <p:sp>
        <p:nvSpPr>
          <p:cNvPr id="7" name="Platshållare för innehåll 7">
            <a:extLst>
              <a:ext uri="{FF2B5EF4-FFF2-40B4-BE49-F238E27FC236}">
                <a16:creationId xmlns:a16="http://schemas.microsoft.com/office/drawing/2014/main" id="{4E4DA9FE-B47E-AA88-2D01-02BE41290461}"/>
              </a:ext>
            </a:extLst>
          </p:cNvPr>
          <p:cNvSpPr txBox="1">
            <a:spLocks/>
          </p:cNvSpPr>
          <p:nvPr/>
        </p:nvSpPr>
        <p:spPr>
          <a:xfrm>
            <a:off x="6036451" y="2199895"/>
            <a:ext cx="3857561" cy="3378971"/>
          </a:xfrm>
          <a:prstGeom prst="rect">
            <a:avLst/>
          </a:prstGeom>
        </p:spPr>
        <p:txBody>
          <a:bodyPr vert="horz" lIns="0" tIns="0" rIns="0" bIns="0" rtlCol="0">
            <a:noAutofit/>
          </a:bodyPr>
          <a:lstStyle>
            <a:lvl1pPr marL="293688" indent="-293688" algn="l" defTabSz="914400" rtl="0" eaLnBrk="1" latinLnBrk="0" hangingPunct="1">
              <a:lnSpc>
                <a:spcPts val="2600"/>
              </a:lnSpc>
              <a:spcBef>
                <a:spcPts val="1200"/>
              </a:spcBef>
              <a:buClr>
                <a:schemeClr val="tx2"/>
              </a:buClr>
              <a:buFont typeface="Century Gothic" panose="020B0502020202020204" pitchFamily="34" charset="0"/>
              <a:buChar char="•"/>
              <a:defRPr sz="1750" kern="1200">
                <a:solidFill>
                  <a:schemeClr val="tx2"/>
                </a:solidFill>
                <a:latin typeface="+mn-lt"/>
                <a:ea typeface="+mn-ea"/>
                <a:cs typeface="+mn-cs"/>
              </a:defRPr>
            </a:lvl1pPr>
            <a:lvl2pPr marL="685800" indent="-2286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dirty="0">
                <a:latin typeface="+mj-lt"/>
              </a:rPr>
              <a:t>Jan -23, ca 12-14 mån</a:t>
            </a:r>
          </a:p>
          <a:p>
            <a:r>
              <a:rPr lang="sv-SE" sz="1800" dirty="0">
                <a:latin typeface="+mj-lt"/>
                <a:ea typeface="Times New Roman" panose="02020603050405020304" pitchFamily="18" charset="0"/>
              </a:rPr>
              <a:t>Jan-Feb -23 </a:t>
            </a:r>
          </a:p>
          <a:p>
            <a:r>
              <a:rPr lang="sv-SE" sz="1800" dirty="0">
                <a:latin typeface="+mj-lt"/>
                <a:ea typeface="Times New Roman" panose="02020603050405020304" pitchFamily="18" charset="0"/>
              </a:rPr>
              <a:t>Feb-Mars -23, ca 12-14 mån</a:t>
            </a:r>
          </a:p>
          <a:p>
            <a:r>
              <a:rPr lang="sv-SE" sz="1800" dirty="0">
                <a:latin typeface="+mj-lt"/>
              </a:rPr>
              <a:t>Jan-Mar/Apr -24</a:t>
            </a:r>
          </a:p>
        </p:txBody>
      </p:sp>
    </p:spTree>
    <p:extLst>
      <p:ext uri="{BB962C8B-B14F-4D97-AF65-F5344CB8AC3E}">
        <p14:creationId xmlns:p14="http://schemas.microsoft.com/office/powerpoint/2010/main" val="201843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29838E-16D5-4ADD-8893-BDE2B8E6D1DB}"/>
              </a:ext>
            </a:extLst>
          </p:cNvPr>
          <p:cNvSpPr>
            <a:spLocks noGrp="1"/>
          </p:cNvSpPr>
          <p:nvPr>
            <p:ph type="title"/>
          </p:nvPr>
        </p:nvSpPr>
        <p:spPr>
          <a:xfrm>
            <a:off x="838200" y="141986"/>
            <a:ext cx="10515600" cy="1325563"/>
          </a:xfrm>
        </p:spPr>
        <p:txBody>
          <a:bodyPr/>
          <a:lstStyle/>
          <a:p>
            <a:r>
              <a:rPr lang="sv-SE" dirty="0"/>
              <a:t>Evakuering</a:t>
            </a:r>
            <a:endParaRPr lang="sv-SE" strike="sngStrike" dirty="0">
              <a:solidFill>
                <a:schemeClr val="bg1">
                  <a:lumMod val="75000"/>
                </a:schemeClr>
              </a:solidFill>
            </a:endParaRPr>
          </a:p>
        </p:txBody>
      </p:sp>
      <p:sp>
        <p:nvSpPr>
          <p:cNvPr id="3" name="Platshållare för innehåll 2">
            <a:extLst>
              <a:ext uri="{FF2B5EF4-FFF2-40B4-BE49-F238E27FC236}">
                <a16:creationId xmlns:a16="http://schemas.microsoft.com/office/drawing/2014/main" id="{86D20A46-0483-429E-876A-6190BACD697E}"/>
              </a:ext>
            </a:extLst>
          </p:cNvPr>
          <p:cNvSpPr>
            <a:spLocks noGrp="1"/>
          </p:cNvSpPr>
          <p:nvPr>
            <p:ph idx="1"/>
          </p:nvPr>
        </p:nvSpPr>
        <p:spPr>
          <a:xfrm>
            <a:off x="838200" y="2575224"/>
            <a:ext cx="10515600" cy="2901026"/>
          </a:xfrm>
        </p:spPr>
        <p:txBody>
          <a:bodyPr/>
          <a:lstStyle/>
          <a:p>
            <a:pPr marL="342900" indent="-342900">
              <a:buFont typeface="Arial" panose="020B0604020202020204" pitchFamily="34" charset="0"/>
              <a:buChar char="•"/>
            </a:pPr>
            <a:r>
              <a:rPr lang="sv-SE" sz="2000" dirty="0">
                <a:effectLst/>
                <a:latin typeface="+mj-lt"/>
                <a:ea typeface="Times New Roman" panose="02020603050405020304" pitchFamily="18" charset="0"/>
                <a:cs typeface="Times New Roman" panose="02020603050405020304" pitchFamily="18" charset="0"/>
              </a:rPr>
              <a:t>Den kommande renoveringen blir omfattande.</a:t>
            </a:r>
          </a:p>
          <a:p>
            <a:pPr marL="342900" indent="-342900">
              <a:buFont typeface="Arial" panose="020B0604020202020204" pitchFamily="34" charset="0"/>
              <a:buChar char="•"/>
            </a:pPr>
            <a:endParaRPr lang="sv-SE" sz="2000" dirty="0">
              <a:latin typeface="+mj-l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sv-SE" sz="2000" dirty="0">
                <a:latin typeface="+mj-lt"/>
                <a:ea typeface="Times New Roman" panose="02020603050405020304" pitchFamily="18" charset="0"/>
                <a:cs typeface="Times New Roman" panose="02020603050405020304" pitchFamily="18" charset="0"/>
              </a:rPr>
              <a:t>Vi behöver evakuera alla boende i huset.</a:t>
            </a:r>
            <a:endParaRPr lang="sv-SE" sz="2000" dirty="0">
              <a:effectLst/>
              <a:latin typeface="+mj-l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sv-SE" sz="2000" dirty="0">
              <a:latin typeface="+mj-l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sv-SE" sz="2000" dirty="0">
                <a:latin typeface="+mj-lt"/>
                <a:ea typeface="Times New Roman" panose="02020603050405020304" pitchFamily="18" charset="0"/>
                <a:cs typeface="Times New Roman" panose="02020603050405020304" pitchFamily="18" charset="0"/>
              </a:rPr>
              <a:t>D</a:t>
            </a:r>
            <a:r>
              <a:rPr lang="sv-SE" sz="2000" dirty="0">
                <a:effectLst/>
                <a:latin typeface="+mj-lt"/>
                <a:ea typeface="Times New Roman" panose="02020603050405020304" pitchFamily="18" charset="0"/>
                <a:cs typeface="Times New Roman" panose="02020603050405020304" pitchFamily="18" charset="0"/>
              </a:rPr>
              <a:t>u kommer antingen evakueras till en annan lägenhet som Bostaden tillhandahåller eller möjlighet att ordna eget boende</a:t>
            </a:r>
          </a:p>
          <a:p>
            <a:endParaRPr lang="sv-SE" sz="2000" dirty="0">
              <a:latin typeface="+mj-lt"/>
              <a:cs typeface="Times New Roman" panose="02020603050405020304" pitchFamily="18" charset="0"/>
            </a:endParaRPr>
          </a:p>
          <a:p>
            <a:pPr marL="342900" indent="-342900">
              <a:buFont typeface="Arial" panose="020B0604020202020204" pitchFamily="34" charset="0"/>
              <a:buChar char="•"/>
            </a:pPr>
            <a:r>
              <a:rPr lang="sv-SE" sz="2000" dirty="0">
                <a:latin typeface="+mj-lt"/>
                <a:cs typeface="Times New Roman" panose="02020603050405020304" pitchFamily="18" charset="0"/>
              </a:rPr>
              <a:t>Mera information </a:t>
            </a:r>
            <a:r>
              <a:rPr lang="sv-SE" sz="2000" dirty="0">
                <a:solidFill>
                  <a:schemeClr val="tx1"/>
                </a:solidFill>
                <a:latin typeface="+mj-lt"/>
                <a:cs typeface="Times New Roman" panose="02020603050405020304" pitchFamily="18" charset="0"/>
              </a:rPr>
              <a:t>kring de olika valen </a:t>
            </a:r>
            <a:r>
              <a:rPr lang="sv-SE" sz="2000" dirty="0">
                <a:latin typeface="+mj-lt"/>
                <a:cs typeface="Times New Roman" panose="02020603050405020304" pitchFamily="18" charset="0"/>
              </a:rPr>
              <a:t>kommer senare.</a:t>
            </a:r>
            <a:endParaRPr lang="sv-SE" sz="2000" dirty="0">
              <a:latin typeface="+mj-lt"/>
            </a:endParaRPr>
          </a:p>
        </p:txBody>
      </p:sp>
    </p:spTree>
    <p:extLst>
      <p:ext uri="{BB962C8B-B14F-4D97-AF65-F5344CB8AC3E}">
        <p14:creationId xmlns:p14="http://schemas.microsoft.com/office/powerpoint/2010/main" val="143629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73369" y="121196"/>
            <a:ext cx="7772400" cy="1143000"/>
          </a:xfrm>
        </p:spPr>
        <p:txBody>
          <a:bodyPr/>
          <a:lstStyle/>
          <a:p>
            <a:r>
              <a:rPr lang="sv-SE" dirty="0"/>
              <a:t>Evakuering – så funkar det</a:t>
            </a:r>
          </a:p>
        </p:txBody>
      </p:sp>
      <p:sp>
        <p:nvSpPr>
          <p:cNvPr id="3" name="Platshållare för innehåll 2"/>
          <p:cNvSpPr>
            <a:spLocks noGrp="1"/>
          </p:cNvSpPr>
          <p:nvPr>
            <p:ph idx="1"/>
          </p:nvPr>
        </p:nvSpPr>
        <p:spPr>
          <a:xfrm>
            <a:off x="873369" y="1633809"/>
            <a:ext cx="6601047" cy="4320480"/>
          </a:xfrm>
        </p:spPr>
        <p:txBody>
          <a:bodyPr/>
          <a:lstStyle/>
          <a:p>
            <a:pPr marL="285750" indent="-285750">
              <a:buFont typeface="Arial" panose="020B0604020202020204" pitchFamily="34" charset="0"/>
              <a:buChar char="•"/>
            </a:pPr>
            <a:r>
              <a:rPr lang="sv-SE" sz="1800" dirty="0">
                <a:latin typeface="Century Gothic" panose="020B0502020202020204" pitchFamily="34" charset="0"/>
              </a:rPr>
              <a:t>Du evakueras ca </a:t>
            </a:r>
            <a:r>
              <a:rPr lang="sv-SE" sz="1800" dirty="0">
                <a:solidFill>
                  <a:schemeClr val="tx1"/>
                </a:solidFill>
                <a:latin typeface="Century Gothic" panose="020B0502020202020204" pitchFamily="34" charset="0"/>
              </a:rPr>
              <a:t>1-3 veckor </a:t>
            </a:r>
            <a:r>
              <a:rPr lang="sv-SE" sz="1800" dirty="0">
                <a:latin typeface="Century Gothic" panose="020B0502020202020204" pitchFamily="34" charset="0"/>
              </a:rPr>
              <a:t>innan renoveringen startar.</a:t>
            </a:r>
            <a:r>
              <a:rPr lang="sv-SE" sz="1800" dirty="0">
                <a:highlight>
                  <a:srgbClr val="FFFF00"/>
                </a:highlight>
                <a:latin typeface="Century Gothic" panose="020B0502020202020204" pitchFamily="34" charset="0"/>
              </a:rPr>
              <a:t> </a:t>
            </a:r>
          </a:p>
          <a:p>
            <a:pPr marL="285750" indent="-285750">
              <a:buFont typeface="Arial" panose="020B0604020202020204" pitchFamily="34" charset="0"/>
              <a:buChar char="•"/>
            </a:pPr>
            <a:r>
              <a:rPr lang="sv-SE" sz="1800" dirty="0">
                <a:latin typeface="Century Gothic" panose="020B0502020202020204" pitchFamily="34" charset="0"/>
              </a:rPr>
              <a:t>Total evakueringstid, ca</a:t>
            </a:r>
            <a:r>
              <a:rPr lang="sv-SE" sz="1800" dirty="0">
                <a:solidFill>
                  <a:schemeClr val="tx1"/>
                </a:solidFill>
                <a:latin typeface="Century Gothic" panose="020B0502020202020204" pitchFamily="34" charset="0"/>
              </a:rPr>
              <a:t>12-14</a:t>
            </a:r>
            <a:r>
              <a:rPr lang="sv-SE" sz="1800" dirty="0">
                <a:latin typeface="Century Gothic" panose="020B0502020202020204" pitchFamily="34" charset="0"/>
              </a:rPr>
              <a:t> månader.</a:t>
            </a:r>
          </a:p>
          <a:p>
            <a:pPr marL="285750" indent="-285750">
              <a:buFont typeface="Arial" panose="020B0604020202020204" pitchFamily="34" charset="0"/>
              <a:buChar char="•"/>
            </a:pPr>
            <a:r>
              <a:rPr lang="sv-SE" sz="1800" dirty="0">
                <a:latin typeface="Century Gothic" panose="020B0502020202020204" pitchFamily="34" charset="0"/>
              </a:rPr>
              <a:t>Du har ingen tillgång till lägenheten när den renoveras.</a:t>
            </a:r>
          </a:p>
          <a:p>
            <a:pPr marL="285750" indent="-285750">
              <a:buFont typeface="Arial" panose="020B0604020202020204" pitchFamily="34" charset="0"/>
              <a:buChar char="•"/>
            </a:pPr>
            <a:r>
              <a:rPr lang="sv-SE" sz="1800" dirty="0">
                <a:latin typeface="Century Gothic" panose="020B0502020202020204" pitchFamily="34" charset="0"/>
              </a:rPr>
              <a:t>Du behåller el-abonnemanget i din lägenhet och betalar ingen el i evakueringslägenheten.</a:t>
            </a:r>
          </a:p>
          <a:p>
            <a:pPr marL="285750" indent="-285750">
              <a:buFont typeface="Arial" panose="020B0604020202020204" pitchFamily="34" charset="0"/>
              <a:buChar char="•"/>
            </a:pPr>
            <a:r>
              <a:rPr lang="sv-SE" sz="1800" dirty="0">
                <a:latin typeface="Century Gothic" panose="020B0502020202020204" pitchFamily="34" charset="0"/>
              </a:rPr>
              <a:t>Du betalar den lägre hyran. </a:t>
            </a:r>
          </a:p>
          <a:p>
            <a:pPr marL="285750" indent="-285750">
              <a:buFont typeface="Arial" panose="020B0604020202020204" pitchFamily="34" charset="0"/>
              <a:buChar char="•"/>
            </a:pPr>
            <a:r>
              <a:rPr lang="sv-SE" sz="1800" dirty="0">
                <a:latin typeface="Century Gothic" panose="020B0502020202020204" pitchFamily="34" charset="0"/>
              </a:rPr>
              <a:t>Du ombesörjer det praktiska till exempel flytt av telefon och flyttanmälan. Vi står för dessa omkostnader runt flytten.</a:t>
            </a:r>
          </a:p>
          <a:p>
            <a:pPr marL="285750" indent="-285750">
              <a:buFont typeface="Arial" panose="020B0604020202020204" pitchFamily="34" charset="0"/>
              <a:buChar char="•"/>
            </a:pPr>
            <a:r>
              <a:rPr lang="sv-SE" sz="1800" dirty="0">
                <a:latin typeface="Century Gothic" panose="020B0502020202020204" pitchFamily="34" charset="0"/>
              </a:rPr>
              <a:t>Vi kommer att erbjuda olika alternativ för flytt.</a:t>
            </a:r>
          </a:p>
          <a:p>
            <a:endParaRPr lang="sv-SE" sz="1600" dirty="0">
              <a:latin typeface="Century Gothic" panose="020B0502020202020204" pitchFamily="34" charset="0"/>
            </a:endParaRPr>
          </a:p>
          <a:p>
            <a:r>
              <a:rPr lang="sv-SE" sz="1600" dirty="0">
                <a:latin typeface="Century Gothic" panose="020B0502020202020204" pitchFamily="34" charset="0"/>
              </a:rPr>
              <a:t> </a:t>
            </a:r>
          </a:p>
          <a:p>
            <a:endParaRPr lang="sv-SE" dirty="0"/>
          </a:p>
        </p:txBody>
      </p:sp>
    </p:spTree>
    <p:extLst>
      <p:ext uri="{BB962C8B-B14F-4D97-AF65-F5344CB8AC3E}">
        <p14:creationId xmlns:p14="http://schemas.microsoft.com/office/powerpoint/2010/main" val="4603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Bostaden">
  <a:themeElements>
    <a:clrScheme name="Bostaden">
      <a:dk1>
        <a:sysClr val="windowText" lastClr="000000"/>
      </a:dk1>
      <a:lt1>
        <a:sysClr val="window" lastClr="FFFFFF"/>
      </a:lt1>
      <a:dk2>
        <a:srgbClr val="434341"/>
      </a:dk2>
      <a:lt2>
        <a:srgbClr val="FFFFFF"/>
      </a:lt2>
      <a:accent1>
        <a:srgbClr val="FF0000"/>
      </a:accent1>
      <a:accent2>
        <a:srgbClr val="FFA028"/>
      </a:accent2>
      <a:accent3>
        <a:srgbClr val="FAC81E"/>
      </a:accent3>
      <a:accent4>
        <a:srgbClr val="78BED2"/>
      </a:accent4>
      <a:accent5>
        <a:srgbClr val="8CC83C"/>
      </a:accent5>
      <a:accent6>
        <a:srgbClr val="FF0000"/>
      </a:accent6>
      <a:hlink>
        <a:srgbClr val="434341"/>
      </a:hlink>
      <a:folHlink>
        <a:srgbClr val="434341"/>
      </a:folHlink>
    </a:clrScheme>
    <a:fontScheme name="Bostade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75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2600"/>
          </a:lnSpc>
          <a:defRPr sz="1750" dirty="0" err="1" smtClean="0"/>
        </a:defPPr>
      </a:lstStyle>
    </a:txDef>
  </a:objectDefaults>
  <a:extraClrSchemeLst/>
  <a:extLst>
    <a:ext uri="{05A4C25C-085E-4340-85A3-A5531E510DB2}">
      <thm15:themeFamily xmlns:thm15="http://schemas.microsoft.com/office/thememl/2012/main" name="Bostaden ppt mall_20200218.potx" id="{02C95D46-01B3-413F-AA24-2B3B8B3FD084}" vid="{E4573450-D56E-4C51-B4CD-02825EDE5AF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008B28AADCA7144A71A621D5A5CC41E" ma:contentTypeVersion="7" ma:contentTypeDescription="Skapa ett nytt dokument." ma:contentTypeScope="" ma:versionID="ac6870d09b101e14652eb6bb2ce6fe02">
  <xsd:schema xmlns:xsd="http://www.w3.org/2001/XMLSchema" xmlns:xs="http://www.w3.org/2001/XMLSchema" xmlns:p="http://schemas.microsoft.com/office/2006/metadata/properties" xmlns:ns2="09f0eb3d-591a-4bc3-99d9-17ca1333be8b" targetNamespace="http://schemas.microsoft.com/office/2006/metadata/properties" ma:root="true" ma:fieldsID="5cc069b3dd97e7459defcb1e10a1eec6" ns2:_="">
    <xsd:import namespace="09f0eb3d-591a-4bc3-99d9-17ca1333be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0eb3d-591a-4bc3-99d9-17ca1333be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26EE81-EBA0-4767-9C40-C076C51FA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0eb3d-591a-4bc3-99d9-17ca1333be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7CAF46-A1FB-42A1-A7F0-647ABD312548}">
  <ds:schemaRefs>
    <ds:schemaRef ds:uri="http://schemas.microsoft.com/sharepoint/v3/contenttype/forms"/>
  </ds:schemaRefs>
</ds:datastoreItem>
</file>

<file path=customXml/itemProps3.xml><?xml version="1.0" encoding="utf-8"?>
<ds:datastoreItem xmlns:ds="http://schemas.openxmlformats.org/officeDocument/2006/customXml" ds:itemID="{3F596821-DDDC-4A46-8B28-55CEB4D7C976}">
  <ds:schemaRefs>
    <ds:schemaRef ds:uri="http://www.w3.org/XML/1998/namespace"/>
    <ds:schemaRef ds:uri="http://schemas.microsoft.com/office/2006/documentManagement/types"/>
    <ds:schemaRef ds:uri="http://purl.org/dc/elements/1.1/"/>
    <ds:schemaRef ds:uri="http://purl.org/dc/dcmitype/"/>
    <ds:schemaRef ds:uri="http://schemas.openxmlformats.org/package/2006/metadata/core-properties"/>
    <ds:schemaRef ds:uri="09f0eb3d-591a-4bc3-99d9-17ca1333be8b"/>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Bostaden ppt mall_200218</Template>
  <TotalTime>2072</TotalTime>
  <Words>1631</Words>
  <Application>Microsoft Office PowerPoint</Application>
  <PresentationFormat>Bredbild</PresentationFormat>
  <Paragraphs>203</Paragraphs>
  <Slides>20</Slides>
  <Notes>17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Calibri Light</vt:lpstr>
      <vt:lpstr>Century Gothic</vt:lpstr>
      <vt:lpstr>Bostaden</vt:lpstr>
      <vt:lpstr>Välkommen till informationsmöte</vt:lpstr>
      <vt:lpstr>Vi som är här idag</vt:lpstr>
      <vt:lpstr>Mötets upplägg</vt:lpstr>
      <vt:lpstr>Beskrivning av projektet</vt:lpstr>
      <vt:lpstr>Beskrivning av projektet</vt:lpstr>
      <vt:lpstr>Beskrivning av projektet</vt:lpstr>
      <vt:lpstr>Tidplan</vt:lpstr>
      <vt:lpstr>Evakuering</vt:lpstr>
      <vt:lpstr>Evakuering – så funkar det</vt:lpstr>
      <vt:lpstr>Du får välja mellan olika alternativ:</vt:lpstr>
      <vt:lpstr>Om evakueringen</vt:lpstr>
      <vt:lpstr>Att tänka på innan evakueringen</vt:lpstr>
      <vt:lpstr> Flyttersättning</vt:lpstr>
      <vt:lpstr>Frågor eller funderingar?</vt:lpstr>
      <vt:lpstr>Gemensamhetslokalen</vt:lpstr>
      <vt:lpstr>PowerPoint-presentation</vt:lpstr>
      <vt:lpstr>PowerPoint-presentation</vt:lpstr>
      <vt:lpstr>PowerPoint-presentation</vt:lpstr>
      <vt:lpstr>PowerPoint-presentation</vt:lpstr>
      <vt:lpstr>Vad händer 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set dolor amet foralis sesos coloras dem.</dc:title>
  <dc:creator>Anna Wiberg</dc:creator>
  <cp:lastModifiedBy>Thomas Näslund</cp:lastModifiedBy>
  <cp:revision>83</cp:revision>
  <cp:lastPrinted>2022-01-10T14:44:29Z</cp:lastPrinted>
  <dcterms:created xsi:type="dcterms:W3CDTF">2021-12-13T07:40:59Z</dcterms:created>
  <dcterms:modified xsi:type="dcterms:W3CDTF">2022-06-01T05:39:05Z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0x0101003008B28AADCA7144A71A621D5A5CC41E</vt:lpwstr>
  </property>
</Properties>
</file>