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59" r:id="rId6"/>
    <p:sldId id="260" r:id="rId7"/>
    <p:sldId id="343" r:id="rId8"/>
    <p:sldId id="356" r:id="rId9"/>
    <p:sldId id="348" r:id="rId10"/>
    <p:sldId id="362" r:id="rId11"/>
    <p:sldId id="344" r:id="rId12"/>
    <p:sldId id="316" r:id="rId13"/>
    <p:sldId id="367" r:id="rId14"/>
    <p:sldId id="368" r:id="rId15"/>
    <p:sldId id="347" r:id="rId16"/>
    <p:sldId id="365" r:id="rId17"/>
    <p:sldId id="366" r:id="rId18"/>
    <p:sldId id="264" r:id="rId19"/>
    <p:sldId id="352" r:id="rId20"/>
    <p:sldId id="354" r:id="rId21"/>
    <p:sldId id="340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F70D9-9C72-4649-8A93-E53A8F6A202B}" v="32" dt="2023-06-08T12:46:56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D9D87-53A1-4748-BA30-53FEBC3B16A3}" type="datetimeFigureOut">
              <a:rPr lang="sv-SE" smtClean="0"/>
              <a:t>2023-06-09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80007-3CA9-41C2-8016-B699F24D13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33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Prata om tvättmaskinernas icke vara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80007-3CA9-41C2-8016-B699F24D132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05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Ljudinventering</a:t>
            </a:r>
          </a:p>
          <a:p>
            <a:r>
              <a:rPr lang="sv-SE" dirty="0"/>
              <a:t>Ambitionen</a:t>
            </a:r>
            <a:r>
              <a:rPr lang="sv-SE" baseline="0" dirty="0"/>
              <a:t> är så här PEAB lappar berätta om dom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9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Saker med affektionsvärde</a:t>
            </a:r>
          </a:p>
          <a:p>
            <a:r>
              <a:rPr lang="sv-SE" dirty="0"/>
              <a:t>Plocka undan !!! VISSA dagar händer inget.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80007-3CA9-41C2-8016-B699F24D132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25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Neka huvudnyckel måste ni vara hemma, håll er uppdaterade, svara i telefonen  när vi ringer och ring upp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80007-3CA9-41C2-8016-B699F24D132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64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Obs kolla skräp posten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80007-3CA9-41C2-8016-B699F24D132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63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805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AF2B93DF-654E-41C7-B94B-25A13C1F7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19933 h 6858000"/>
              <a:gd name="connsiteX3" fmla="*/ 10780800 w 12192000"/>
              <a:gd name="connsiteY3" fmla="*/ 619933 h 6858000"/>
              <a:gd name="connsiteX4" fmla="*/ 10780800 w 12192000"/>
              <a:gd name="connsiteY4" fmla="*/ 1307533 h 6858000"/>
              <a:gd name="connsiteX5" fmla="*/ 12192000 w 12192000"/>
              <a:gd name="connsiteY5" fmla="*/ 1307533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19933"/>
                </a:lnTo>
                <a:lnTo>
                  <a:pt x="10780800" y="619933"/>
                </a:lnTo>
                <a:lnTo>
                  <a:pt x="10780800" y="1307533"/>
                </a:lnTo>
                <a:lnTo>
                  <a:pt x="12192000" y="1307533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tIns="108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30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Mellan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1F3EFB8C-D854-498F-8745-1FDC3DEFCC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963F77EE-38F7-44FB-96B3-19F75CE71D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77538" y="614363"/>
            <a:ext cx="1436687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67C8FB6A-1C0B-4D9F-8DCD-664101EC8C63}"/>
              </a:ext>
            </a:extLst>
          </p:cNvPr>
          <p:cNvGrpSpPr/>
          <p:nvPr userDrawn="1"/>
        </p:nvGrpSpPr>
        <p:grpSpPr>
          <a:xfrm>
            <a:off x="10944225" y="800101"/>
            <a:ext cx="1103313" cy="330200"/>
            <a:chOff x="10944225" y="800101"/>
            <a:chExt cx="1103313" cy="330200"/>
          </a:xfrm>
          <a:solidFill>
            <a:schemeClr val="accent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9045A4C-D482-4C0F-842A-8B33AAF007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4225" y="800101"/>
              <a:ext cx="195262" cy="184150"/>
            </a:xfrm>
            <a:custGeom>
              <a:avLst/>
              <a:gdLst>
                <a:gd name="T0" fmla="*/ 338 w 428"/>
                <a:gd name="T1" fmla="*/ 125 h 405"/>
                <a:gd name="T2" fmla="*/ 339 w 428"/>
                <a:gd name="T3" fmla="*/ 145 h 405"/>
                <a:gd name="T4" fmla="*/ 333 w 428"/>
                <a:gd name="T5" fmla="*/ 191 h 405"/>
                <a:gd name="T6" fmla="*/ 343 w 428"/>
                <a:gd name="T7" fmla="*/ 200 h 405"/>
                <a:gd name="T8" fmla="*/ 367 w 428"/>
                <a:gd name="T9" fmla="*/ 259 h 405"/>
                <a:gd name="T10" fmla="*/ 343 w 428"/>
                <a:gd name="T11" fmla="*/ 319 h 405"/>
                <a:gd name="T12" fmla="*/ 283 w 428"/>
                <a:gd name="T13" fmla="*/ 343 h 405"/>
                <a:gd name="T14" fmla="*/ 61 w 428"/>
                <a:gd name="T15" fmla="*/ 343 h 405"/>
                <a:gd name="T16" fmla="*/ 61 w 428"/>
                <a:gd name="T17" fmla="*/ 290 h 405"/>
                <a:gd name="T18" fmla="*/ 169 w 428"/>
                <a:gd name="T19" fmla="*/ 290 h 405"/>
                <a:gd name="T20" fmla="*/ 314 w 428"/>
                <a:gd name="T21" fmla="*/ 145 h 405"/>
                <a:gd name="T22" fmla="*/ 169 w 428"/>
                <a:gd name="T23" fmla="*/ 0 h 405"/>
                <a:gd name="T24" fmla="*/ 143 w 428"/>
                <a:gd name="T25" fmla="*/ 0 h 405"/>
                <a:gd name="T26" fmla="*/ 0 w 428"/>
                <a:gd name="T27" fmla="*/ 0 h 405"/>
                <a:gd name="T28" fmla="*/ 0 w 428"/>
                <a:gd name="T29" fmla="*/ 175 h 405"/>
                <a:gd name="T30" fmla="*/ 218 w 428"/>
                <a:gd name="T31" fmla="*/ 175 h 405"/>
                <a:gd name="T32" fmla="*/ 227 w 428"/>
                <a:gd name="T33" fmla="*/ 145 h 405"/>
                <a:gd name="T34" fmla="*/ 218 w 428"/>
                <a:gd name="T35" fmla="*/ 114 h 405"/>
                <a:gd name="T36" fmla="*/ 61 w 428"/>
                <a:gd name="T37" fmla="*/ 114 h 405"/>
                <a:gd name="T38" fmla="*/ 61 w 428"/>
                <a:gd name="T39" fmla="*/ 61 h 405"/>
                <a:gd name="T40" fmla="*/ 169 w 428"/>
                <a:gd name="T41" fmla="*/ 61 h 405"/>
                <a:gd name="T42" fmla="*/ 228 w 428"/>
                <a:gd name="T43" fmla="*/ 85 h 405"/>
                <a:gd name="T44" fmla="*/ 253 w 428"/>
                <a:gd name="T45" fmla="*/ 145 h 405"/>
                <a:gd name="T46" fmla="*/ 228 w 428"/>
                <a:gd name="T47" fmla="*/ 204 h 405"/>
                <a:gd name="T48" fmla="*/ 169 w 428"/>
                <a:gd name="T49" fmla="*/ 229 h 405"/>
                <a:gd name="T50" fmla="*/ 0 w 428"/>
                <a:gd name="T51" fmla="*/ 229 h 405"/>
                <a:gd name="T52" fmla="*/ 0 w 428"/>
                <a:gd name="T53" fmla="*/ 405 h 405"/>
                <a:gd name="T54" fmla="*/ 283 w 428"/>
                <a:gd name="T55" fmla="*/ 405 h 405"/>
                <a:gd name="T56" fmla="*/ 428 w 428"/>
                <a:gd name="T57" fmla="*/ 259 h 405"/>
                <a:gd name="T58" fmla="*/ 338 w 428"/>
                <a:gd name="T59" fmla="*/ 12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8" h="405">
                  <a:moveTo>
                    <a:pt x="338" y="125"/>
                  </a:moveTo>
                  <a:cubicBezTo>
                    <a:pt x="339" y="131"/>
                    <a:pt x="339" y="138"/>
                    <a:pt x="339" y="145"/>
                  </a:cubicBezTo>
                  <a:cubicBezTo>
                    <a:pt x="339" y="161"/>
                    <a:pt x="337" y="177"/>
                    <a:pt x="333" y="191"/>
                  </a:cubicBezTo>
                  <a:cubicBezTo>
                    <a:pt x="336" y="194"/>
                    <a:pt x="340" y="197"/>
                    <a:pt x="343" y="200"/>
                  </a:cubicBezTo>
                  <a:cubicBezTo>
                    <a:pt x="358" y="215"/>
                    <a:pt x="367" y="236"/>
                    <a:pt x="367" y="259"/>
                  </a:cubicBezTo>
                  <a:cubicBezTo>
                    <a:pt x="367" y="283"/>
                    <a:pt x="358" y="303"/>
                    <a:pt x="343" y="319"/>
                  </a:cubicBezTo>
                  <a:cubicBezTo>
                    <a:pt x="327" y="334"/>
                    <a:pt x="306" y="343"/>
                    <a:pt x="283" y="343"/>
                  </a:cubicBezTo>
                  <a:cubicBezTo>
                    <a:pt x="61" y="343"/>
                    <a:pt x="61" y="343"/>
                    <a:pt x="61" y="343"/>
                  </a:cubicBezTo>
                  <a:cubicBezTo>
                    <a:pt x="61" y="290"/>
                    <a:pt x="61" y="290"/>
                    <a:pt x="61" y="290"/>
                  </a:cubicBezTo>
                  <a:cubicBezTo>
                    <a:pt x="169" y="290"/>
                    <a:pt x="169" y="290"/>
                    <a:pt x="169" y="290"/>
                  </a:cubicBezTo>
                  <a:cubicBezTo>
                    <a:pt x="249" y="290"/>
                    <a:pt x="314" y="225"/>
                    <a:pt x="314" y="145"/>
                  </a:cubicBezTo>
                  <a:cubicBezTo>
                    <a:pt x="314" y="65"/>
                    <a:pt x="249" y="0"/>
                    <a:pt x="16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8" y="175"/>
                    <a:pt x="218" y="175"/>
                    <a:pt x="218" y="175"/>
                  </a:cubicBezTo>
                  <a:cubicBezTo>
                    <a:pt x="224" y="166"/>
                    <a:pt x="227" y="156"/>
                    <a:pt x="227" y="145"/>
                  </a:cubicBezTo>
                  <a:cubicBezTo>
                    <a:pt x="227" y="134"/>
                    <a:pt x="224" y="123"/>
                    <a:pt x="218" y="114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92" y="61"/>
                    <a:pt x="213" y="70"/>
                    <a:pt x="228" y="85"/>
                  </a:cubicBezTo>
                  <a:cubicBezTo>
                    <a:pt x="243" y="101"/>
                    <a:pt x="253" y="121"/>
                    <a:pt x="253" y="145"/>
                  </a:cubicBezTo>
                  <a:cubicBezTo>
                    <a:pt x="253" y="168"/>
                    <a:pt x="243" y="189"/>
                    <a:pt x="228" y="204"/>
                  </a:cubicBezTo>
                  <a:cubicBezTo>
                    <a:pt x="213" y="220"/>
                    <a:pt x="192" y="229"/>
                    <a:pt x="169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283" y="405"/>
                    <a:pt x="283" y="405"/>
                    <a:pt x="283" y="405"/>
                  </a:cubicBezTo>
                  <a:cubicBezTo>
                    <a:pt x="363" y="405"/>
                    <a:pt x="428" y="340"/>
                    <a:pt x="428" y="259"/>
                  </a:cubicBezTo>
                  <a:cubicBezTo>
                    <a:pt x="428" y="199"/>
                    <a:pt x="391" y="147"/>
                    <a:pt x="338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2F8A8D4-5F76-4968-940C-7782B1D38A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96638" y="809626"/>
              <a:ext cx="92075" cy="146050"/>
            </a:xfrm>
            <a:custGeom>
              <a:avLst/>
              <a:gdLst>
                <a:gd name="T0" fmla="*/ 0 w 202"/>
                <a:gd name="T1" fmla="*/ 322 h 322"/>
                <a:gd name="T2" fmla="*/ 0 w 202"/>
                <a:gd name="T3" fmla="*/ 0 h 322"/>
                <a:gd name="T4" fmla="*/ 51 w 202"/>
                <a:gd name="T5" fmla="*/ 0 h 322"/>
                <a:gd name="T6" fmla="*/ 115 w 202"/>
                <a:gd name="T7" fmla="*/ 6 h 322"/>
                <a:gd name="T8" fmla="*/ 161 w 202"/>
                <a:gd name="T9" fmla="*/ 34 h 322"/>
                <a:gd name="T10" fmla="*/ 178 w 202"/>
                <a:gd name="T11" fmla="*/ 83 h 322"/>
                <a:gd name="T12" fmla="*/ 171 w 202"/>
                <a:gd name="T13" fmla="*/ 117 h 322"/>
                <a:gd name="T14" fmla="*/ 145 w 202"/>
                <a:gd name="T15" fmla="*/ 145 h 322"/>
                <a:gd name="T16" fmla="*/ 188 w 202"/>
                <a:gd name="T17" fmla="*/ 179 h 322"/>
                <a:gd name="T18" fmla="*/ 202 w 202"/>
                <a:gd name="T19" fmla="*/ 228 h 322"/>
                <a:gd name="T20" fmla="*/ 188 w 202"/>
                <a:gd name="T21" fmla="*/ 278 h 322"/>
                <a:gd name="T22" fmla="*/ 152 w 202"/>
                <a:gd name="T23" fmla="*/ 311 h 322"/>
                <a:gd name="T24" fmla="*/ 90 w 202"/>
                <a:gd name="T25" fmla="*/ 322 h 322"/>
                <a:gd name="T26" fmla="*/ 0 w 202"/>
                <a:gd name="T27" fmla="*/ 322 h 322"/>
                <a:gd name="T28" fmla="*/ 61 w 202"/>
                <a:gd name="T29" fmla="*/ 59 h 322"/>
                <a:gd name="T30" fmla="*/ 61 w 202"/>
                <a:gd name="T31" fmla="*/ 127 h 322"/>
                <a:gd name="T32" fmla="*/ 75 w 202"/>
                <a:gd name="T33" fmla="*/ 127 h 322"/>
                <a:gd name="T34" fmla="*/ 108 w 202"/>
                <a:gd name="T35" fmla="*/ 117 h 322"/>
                <a:gd name="T36" fmla="*/ 119 w 202"/>
                <a:gd name="T37" fmla="*/ 91 h 322"/>
                <a:gd name="T38" fmla="*/ 109 w 202"/>
                <a:gd name="T39" fmla="*/ 68 h 322"/>
                <a:gd name="T40" fmla="*/ 77 w 202"/>
                <a:gd name="T41" fmla="*/ 59 h 322"/>
                <a:gd name="T42" fmla="*/ 61 w 202"/>
                <a:gd name="T43" fmla="*/ 59 h 322"/>
                <a:gd name="T44" fmla="*/ 61 w 202"/>
                <a:gd name="T45" fmla="*/ 181 h 322"/>
                <a:gd name="T46" fmla="*/ 61 w 202"/>
                <a:gd name="T47" fmla="*/ 264 h 322"/>
                <a:gd name="T48" fmla="*/ 77 w 202"/>
                <a:gd name="T49" fmla="*/ 264 h 322"/>
                <a:gd name="T50" fmla="*/ 128 w 202"/>
                <a:gd name="T51" fmla="*/ 254 h 322"/>
                <a:gd name="T52" fmla="*/ 142 w 202"/>
                <a:gd name="T53" fmla="*/ 226 h 322"/>
                <a:gd name="T54" fmla="*/ 126 w 202"/>
                <a:gd name="T55" fmla="*/ 193 h 322"/>
                <a:gd name="T56" fmla="*/ 74 w 202"/>
                <a:gd name="T57" fmla="*/ 181 h 322"/>
                <a:gd name="T58" fmla="*/ 61 w 202"/>
                <a:gd name="T59" fmla="*/ 18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322">
                  <a:moveTo>
                    <a:pt x="0" y="3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80" y="0"/>
                    <a:pt x="102" y="2"/>
                    <a:pt x="115" y="6"/>
                  </a:cubicBezTo>
                  <a:cubicBezTo>
                    <a:pt x="134" y="11"/>
                    <a:pt x="150" y="21"/>
                    <a:pt x="161" y="34"/>
                  </a:cubicBezTo>
                  <a:cubicBezTo>
                    <a:pt x="173" y="48"/>
                    <a:pt x="178" y="65"/>
                    <a:pt x="178" y="83"/>
                  </a:cubicBezTo>
                  <a:cubicBezTo>
                    <a:pt x="178" y="96"/>
                    <a:pt x="176" y="107"/>
                    <a:pt x="171" y="117"/>
                  </a:cubicBezTo>
                  <a:cubicBezTo>
                    <a:pt x="165" y="127"/>
                    <a:pt x="157" y="136"/>
                    <a:pt x="145" y="145"/>
                  </a:cubicBezTo>
                  <a:cubicBezTo>
                    <a:pt x="165" y="154"/>
                    <a:pt x="179" y="166"/>
                    <a:pt x="188" y="179"/>
                  </a:cubicBezTo>
                  <a:cubicBezTo>
                    <a:pt x="197" y="193"/>
                    <a:pt x="202" y="209"/>
                    <a:pt x="202" y="228"/>
                  </a:cubicBezTo>
                  <a:cubicBezTo>
                    <a:pt x="202" y="246"/>
                    <a:pt x="197" y="263"/>
                    <a:pt x="188" y="278"/>
                  </a:cubicBezTo>
                  <a:cubicBezTo>
                    <a:pt x="178" y="293"/>
                    <a:pt x="166" y="304"/>
                    <a:pt x="152" y="311"/>
                  </a:cubicBezTo>
                  <a:cubicBezTo>
                    <a:pt x="137" y="318"/>
                    <a:pt x="116" y="322"/>
                    <a:pt x="90" y="322"/>
                  </a:cubicBezTo>
                  <a:lnTo>
                    <a:pt x="0" y="322"/>
                  </a:lnTo>
                  <a:close/>
                  <a:moveTo>
                    <a:pt x="61" y="59"/>
                  </a:moveTo>
                  <a:cubicBezTo>
                    <a:pt x="61" y="127"/>
                    <a:pt x="61" y="127"/>
                    <a:pt x="61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90" y="127"/>
                    <a:pt x="101" y="123"/>
                    <a:pt x="108" y="117"/>
                  </a:cubicBezTo>
                  <a:cubicBezTo>
                    <a:pt x="115" y="111"/>
                    <a:pt x="119" y="102"/>
                    <a:pt x="119" y="91"/>
                  </a:cubicBezTo>
                  <a:cubicBezTo>
                    <a:pt x="119" y="81"/>
                    <a:pt x="116" y="73"/>
                    <a:pt x="109" y="68"/>
                  </a:cubicBezTo>
                  <a:cubicBezTo>
                    <a:pt x="102" y="62"/>
                    <a:pt x="91" y="59"/>
                    <a:pt x="77" y="59"/>
                  </a:cubicBezTo>
                  <a:lnTo>
                    <a:pt x="61" y="59"/>
                  </a:lnTo>
                  <a:close/>
                  <a:moveTo>
                    <a:pt x="61" y="181"/>
                  </a:moveTo>
                  <a:cubicBezTo>
                    <a:pt x="61" y="264"/>
                    <a:pt x="61" y="264"/>
                    <a:pt x="61" y="264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102" y="264"/>
                    <a:pt x="119" y="260"/>
                    <a:pt x="128" y="254"/>
                  </a:cubicBezTo>
                  <a:cubicBezTo>
                    <a:pt x="137" y="248"/>
                    <a:pt x="142" y="238"/>
                    <a:pt x="142" y="226"/>
                  </a:cubicBezTo>
                  <a:cubicBezTo>
                    <a:pt x="142" y="212"/>
                    <a:pt x="136" y="201"/>
                    <a:pt x="126" y="193"/>
                  </a:cubicBezTo>
                  <a:cubicBezTo>
                    <a:pt x="116" y="185"/>
                    <a:pt x="98" y="181"/>
                    <a:pt x="74" y="181"/>
                  </a:cubicBezTo>
                  <a:lnTo>
                    <a:pt x="61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C6E84D0-39F5-4F88-8665-1C6026532C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96650" y="846138"/>
              <a:ext cx="114300" cy="112713"/>
            </a:xfrm>
            <a:custGeom>
              <a:avLst/>
              <a:gdLst>
                <a:gd name="T0" fmla="*/ 123 w 249"/>
                <a:gd name="T1" fmla="*/ 0 h 250"/>
                <a:gd name="T2" fmla="*/ 186 w 249"/>
                <a:gd name="T3" fmla="*/ 17 h 250"/>
                <a:gd name="T4" fmla="*/ 233 w 249"/>
                <a:gd name="T5" fmla="*/ 63 h 250"/>
                <a:gd name="T6" fmla="*/ 249 w 249"/>
                <a:gd name="T7" fmla="*/ 125 h 250"/>
                <a:gd name="T8" fmla="*/ 233 w 249"/>
                <a:gd name="T9" fmla="*/ 188 h 250"/>
                <a:gd name="T10" fmla="*/ 187 w 249"/>
                <a:gd name="T11" fmla="*/ 234 h 250"/>
                <a:gd name="T12" fmla="*/ 123 w 249"/>
                <a:gd name="T13" fmla="*/ 250 h 250"/>
                <a:gd name="T14" fmla="*/ 36 w 249"/>
                <a:gd name="T15" fmla="*/ 214 h 250"/>
                <a:gd name="T16" fmla="*/ 0 w 249"/>
                <a:gd name="T17" fmla="*/ 125 h 250"/>
                <a:gd name="T18" fmla="*/ 41 w 249"/>
                <a:gd name="T19" fmla="*/ 32 h 250"/>
                <a:gd name="T20" fmla="*/ 123 w 249"/>
                <a:gd name="T21" fmla="*/ 0 h 250"/>
                <a:gd name="T22" fmla="*/ 124 w 249"/>
                <a:gd name="T23" fmla="*/ 56 h 250"/>
                <a:gd name="T24" fmla="*/ 78 w 249"/>
                <a:gd name="T25" fmla="*/ 76 h 250"/>
                <a:gd name="T26" fmla="*/ 59 w 249"/>
                <a:gd name="T27" fmla="*/ 125 h 250"/>
                <a:gd name="T28" fmla="*/ 78 w 249"/>
                <a:gd name="T29" fmla="*/ 175 h 250"/>
                <a:gd name="T30" fmla="*/ 124 w 249"/>
                <a:gd name="T31" fmla="*/ 195 h 250"/>
                <a:gd name="T32" fmla="*/ 171 w 249"/>
                <a:gd name="T33" fmla="*/ 175 h 250"/>
                <a:gd name="T34" fmla="*/ 189 w 249"/>
                <a:gd name="T35" fmla="*/ 125 h 250"/>
                <a:gd name="T36" fmla="*/ 171 w 249"/>
                <a:gd name="T37" fmla="*/ 75 h 250"/>
                <a:gd name="T38" fmla="*/ 124 w 249"/>
                <a:gd name="T39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9" h="250">
                  <a:moveTo>
                    <a:pt x="123" y="0"/>
                  </a:moveTo>
                  <a:cubicBezTo>
                    <a:pt x="146" y="0"/>
                    <a:pt x="167" y="6"/>
                    <a:pt x="186" y="17"/>
                  </a:cubicBezTo>
                  <a:cubicBezTo>
                    <a:pt x="206" y="28"/>
                    <a:pt x="222" y="43"/>
                    <a:pt x="233" y="63"/>
                  </a:cubicBezTo>
                  <a:cubicBezTo>
                    <a:pt x="244" y="82"/>
                    <a:pt x="249" y="103"/>
                    <a:pt x="249" y="125"/>
                  </a:cubicBezTo>
                  <a:cubicBezTo>
                    <a:pt x="249" y="147"/>
                    <a:pt x="244" y="168"/>
                    <a:pt x="233" y="188"/>
                  </a:cubicBezTo>
                  <a:cubicBezTo>
                    <a:pt x="222" y="207"/>
                    <a:pt x="206" y="223"/>
                    <a:pt x="187" y="234"/>
                  </a:cubicBezTo>
                  <a:cubicBezTo>
                    <a:pt x="168" y="245"/>
                    <a:pt x="147" y="250"/>
                    <a:pt x="123" y="250"/>
                  </a:cubicBezTo>
                  <a:cubicBezTo>
                    <a:pt x="89" y="250"/>
                    <a:pt x="60" y="238"/>
                    <a:pt x="36" y="214"/>
                  </a:cubicBezTo>
                  <a:cubicBezTo>
                    <a:pt x="12" y="189"/>
                    <a:pt x="0" y="160"/>
                    <a:pt x="0" y="125"/>
                  </a:cubicBezTo>
                  <a:cubicBezTo>
                    <a:pt x="0" y="88"/>
                    <a:pt x="13" y="57"/>
                    <a:pt x="41" y="32"/>
                  </a:cubicBezTo>
                  <a:cubicBezTo>
                    <a:pt x="65" y="11"/>
                    <a:pt x="92" y="0"/>
                    <a:pt x="123" y="0"/>
                  </a:cubicBezTo>
                  <a:moveTo>
                    <a:pt x="124" y="56"/>
                  </a:moveTo>
                  <a:cubicBezTo>
                    <a:pt x="106" y="56"/>
                    <a:pt x="90" y="63"/>
                    <a:pt x="78" y="76"/>
                  </a:cubicBezTo>
                  <a:cubicBezTo>
                    <a:pt x="65" y="88"/>
                    <a:pt x="59" y="105"/>
                    <a:pt x="59" y="125"/>
                  </a:cubicBezTo>
                  <a:cubicBezTo>
                    <a:pt x="59" y="146"/>
                    <a:pt x="65" y="163"/>
                    <a:pt x="78" y="175"/>
                  </a:cubicBezTo>
                  <a:cubicBezTo>
                    <a:pt x="90" y="188"/>
                    <a:pt x="105" y="195"/>
                    <a:pt x="124" y="195"/>
                  </a:cubicBezTo>
                  <a:cubicBezTo>
                    <a:pt x="143" y="195"/>
                    <a:pt x="158" y="188"/>
                    <a:pt x="171" y="175"/>
                  </a:cubicBezTo>
                  <a:cubicBezTo>
                    <a:pt x="183" y="162"/>
                    <a:pt x="189" y="146"/>
                    <a:pt x="189" y="125"/>
                  </a:cubicBezTo>
                  <a:cubicBezTo>
                    <a:pt x="189" y="105"/>
                    <a:pt x="183" y="88"/>
                    <a:pt x="171" y="75"/>
                  </a:cubicBezTo>
                  <a:cubicBezTo>
                    <a:pt x="159" y="63"/>
                    <a:pt x="143" y="56"/>
                    <a:pt x="124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A195C71-4C48-45C1-B3E7-02BBD14FF6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18888" y="846138"/>
              <a:ext cx="77787" cy="112713"/>
            </a:xfrm>
            <a:custGeom>
              <a:avLst/>
              <a:gdLst>
                <a:gd name="T0" fmla="*/ 165 w 169"/>
                <a:gd name="T1" fmla="*/ 39 h 250"/>
                <a:gd name="T2" fmla="*/ 128 w 169"/>
                <a:gd name="T3" fmla="*/ 76 h 250"/>
                <a:gd name="T4" fmla="*/ 87 w 169"/>
                <a:gd name="T5" fmla="*/ 54 h 250"/>
                <a:gd name="T6" fmla="*/ 71 w 169"/>
                <a:gd name="T7" fmla="*/ 58 h 250"/>
                <a:gd name="T8" fmla="*/ 65 w 169"/>
                <a:gd name="T9" fmla="*/ 69 h 250"/>
                <a:gd name="T10" fmla="*/ 69 w 169"/>
                <a:gd name="T11" fmla="*/ 78 h 250"/>
                <a:gd name="T12" fmla="*/ 87 w 169"/>
                <a:gd name="T13" fmla="*/ 89 h 250"/>
                <a:gd name="T14" fmla="*/ 109 w 169"/>
                <a:gd name="T15" fmla="*/ 100 h 250"/>
                <a:gd name="T16" fmla="*/ 156 w 169"/>
                <a:gd name="T17" fmla="*/ 134 h 250"/>
                <a:gd name="T18" fmla="*/ 169 w 169"/>
                <a:gd name="T19" fmla="*/ 176 h 250"/>
                <a:gd name="T20" fmla="*/ 146 w 169"/>
                <a:gd name="T21" fmla="*/ 229 h 250"/>
                <a:gd name="T22" fmla="*/ 83 w 169"/>
                <a:gd name="T23" fmla="*/ 250 h 250"/>
                <a:gd name="T24" fmla="*/ 0 w 169"/>
                <a:gd name="T25" fmla="*/ 210 h 250"/>
                <a:gd name="T26" fmla="*/ 37 w 169"/>
                <a:gd name="T27" fmla="*/ 169 h 250"/>
                <a:gd name="T28" fmla="*/ 62 w 169"/>
                <a:gd name="T29" fmla="*/ 189 h 250"/>
                <a:gd name="T30" fmla="*/ 87 w 169"/>
                <a:gd name="T31" fmla="*/ 197 h 250"/>
                <a:gd name="T32" fmla="*/ 106 w 169"/>
                <a:gd name="T33" fmla="*/ 191 h 250"/>
                <a:gd name="T34" fmla="*/ 113 w 169"/>
                <a:gd name="T35" fmla="*/ 178 h 250"/>
                <a:gd name="T36" fmla="*/ 87 w 169"/>
                <a:gd name="T37" fmla="*/ 151 h 250"/>
                <a:gd name="T38" fmla="*/ 67 w 169"/>
                <a:gd name="T39" fmla="*/ 141 h 250"/>
                <a:gd name="T40" fmla="*/ 9 w 169"/>
                <a:gd name="T41" fmla="*/ 68 h 250"/>
                <a:gd name="T42" fmla="*/ 31 w 169"/>
                <a:gd name="T43" fmla="*/ 20 h 250"/>
                <a:gd name="T44" fmla="*/ 86 w 169"/>
                <a:gd name="T45" fmla="*/ 0 h 250"/>
                <a:gd name="T46" fmla="*/ 130 w 169"/>
                <a:gd name="T47" fmla="*/ 10 h 250"/>
                <a:gd name="T48" fmla="*/ 165 w 169"/>
                <a:gd name="T49" fmla="*/ 3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250">
                  <a:moveTo>
                    <a:pt x="165" y="39"/>
                  </a:moveTo>
                  <a:cubicBezTo>
                    <a:pt x="128" y="76"/>
                    <a:pt x="128" y="76"/>
                    <a:pt x="128" y="76"/>
                  </a:cubicBezTo>
                  <a:cubicBezTo>
                    <a:pt x="113" y="61"/>
                    <a:pt x="99" y="54"/>
                    <a:pt x="87" y="54"/>
                  </a:cubicBezTo>
                  <a:cubicBezTo>
                    <a:pt x="80" y="54"/>
                    <a:pt x="75" y="55"/>
                    <a:pt x="71" y="58"/>
                  </a:cubicBezTo>
                  <a:cubicBezTo>
                    <a:pt x="67" y="61"/>
                    <a:pt x="65" y="65"/>
                    <a:pt x="65" y="69"/>
                  </a:cubicBezTo>
                  <a:cubicBezTo>
                    <a:pt x="65" y="72"/>
                    <a:pt x="67" y="75"/>
                    <a:pt x="69" y="78"/>
                  </a:cubicBezTo>
                  <a:cubicBezTo>
                    <a:pt x="71" y="80"/>
                    <a:pt x="77" y="84"/>
                    <a:pt x="87" y="89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32" y="111"/>
                    <a:pt x="148" y="123"/>
                    <a:pt x="156" y="134"/>
                  </a:cubicBezTo>
                  <a:cubicBezTo>
                    <a:pt x="165" y="146"/>
                    <a:pt x="169" y="160"/>
                    <a:pt x="169" y="176"/>
                  </a:cubicBezTo>
                  <a:cubicBezTo>
                    <a:pt x="169" y="197"/>
                    <a:pt x="161" y="215"/>
                    <a:pt x="146" y="229"/>
                  </a:cubicBezTo>
                  <a:cubicBezTo>
                    <a:pt x="130" y="243"/>
                    <a:pt x="109" y="250"/>
                    <a:pt x="83" y="250"/>
                  </a:cubicBezTo>
                  <a:cubicBezTo>
                    <a:pt x="49" y="250"/>
                    <a:pt x="21" y="237"/>
                    <a:pt x="0" y="210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44" y="178"/>
                    <a:pt x="52" y="184"/>
                    <a:pt x="62" y="189"/>
                  </a:cubicBezTo>
                  <a:cubicBezTo>
                    <a:pt x="71" y="194"/>
                    <a:pt x="79" y="197"/>
                    <a:pt x="87" y="197"/>
                  </a:cubicBezTo>
                  <a:cubicBezTo>
                    <a:pt x="94" y="197"/>
                    <a:pt x="101" y="195"/>
                    <a:pt x="106" y="191"/>
                  </a:cubicBezTo>
                  <a:cubicBezTo>
                    <a:pt x="110" y="187"/>
                    <a:pt x="113" y="183"/>
                    <a:pt x="113" y="178"/>
                  </a:cubicBezTo>
                  <a:cubicBezTo>
                    <a:pt x="113" y="169"/>
                    <a:pt x="104" y="160"/>
                    <a:pt x="87" y="151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28" y="122"/>
                    <a:pt x="9" y="97"/>
                    <a:pt x="9" y="68"/>
                  </a:cubicBezTo>
                  <a:cubicBezTo>
                    <a:pt x="9" y="49"/>
                    <a:pt x="16" y="33"/>
                    <a:pt x="31" y="20"/>
                  </a:cubicBezTo>
                  <a:cubicBezTo>
                    <a:pt x="45" y="7"/>
                    <a:pt x="64" y="0"/>
                    <a:pt x="86" y="0"/>
                  </a:cubicBezTo>
                  <a:cubicBezTo>
                    <a:pt x="102" y="0"/>
                    <a:pt x="116" y="3"/>
                    <a:pt x="130" y="10"/>
                  </a:cubicBezTo>
                  <a:cubicBezTo>
                    <a:pt x="144" y="17"/>
                    <a:pt x="155" y="27"/>
                    <a:pt x="165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548DB7A-FE6A-469F-BEEB-2B6A9B5FF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06200" y="808038"/>
              <a:ext cx="57150" cy="147638"/>
            </a:xfrm>
            <a:custGeom>
              <a:avLst/>
              <a:gdLst>
                <a:gd name="T0" fmla="*/ 8 w 36"/>
                <a:gd name="T1" fmla="*/ 0 h 93"/>
                <a:gd name="T2" fmla="*/ 26 w 36"/>
                <a:gd name="T3" fmla="*/ 0 h 93"/>
                <a:gd name="T4" fmla="*/ 26 w 36"/>
                <a:gd name="T5" fmla="*/ 25 h 93"/>
                <a:gd name="T6" fmla="*/ 36 w 36"/>
                <a:gd name="T7" fmla="*/ 25 h 93"/>
                <a:gd name="T8" fmla="*/ 36 w 36"/>
                <a:gd name="T9" fmla="*/ 40 h 93"/>
                <a:gd name="T10" fmla="*/ 26 w 36"/>
                <a:gd name="T11" fmla="*/ 40 h 93"/>
                <a:gd name="T12" fmla="*/ 26 w 36"/>
                <a:gd name="T13" fmla="*/ 93 h 93"/>
                <a:gd name="T14" fmla="*/ 8 w 36"/>
                <a:gd name="T15" fmla="*/ 93 h 93"/>
                <a:gd name="T16" fmla="*/ 8 w 36"/>
                <a:gd name="T17" fmla="*/ 40 h 93"/>
                <a:gd name="T18" fmla="*/ 0 w 36"/>
                <a:gd name="T19" fmla="*/ 40 h 93"/>
                <a:gd name="T20" fmla="*/ 0 w 36"/>
                <a:gd name="T21" fmla="*/ 25 h 93"/>
                <a:gd name="T22" fmla="*/ 8 w 36"/>
                <a:gd name="T23" fmla="*/ 25 h 93"/>
                <a:gd name="T24" fmla="*/ 8 w 36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93">
                  <a:moveTo>
                    <a:pt x="8" y="0"/>
                  </a:moveTo>
                  <a:lnTo>
                    <a:pt x="26" y="0"/>
                  </a:lnTo>
                  <a:lnTo>
                    <a:pt x="26" y="25"/>
                  </a:lnTo>
                  <a:lnTo>
                    <a:pt x="36" y="25"/>
                  </a:lnTo>
                  <a:lnTo>
                    <a:pt x="36" y="40"/>
                  </a:lnTo>
                  <a:lnTo>
                    <a:pt x="26" y="40"/>
                  </a:lnTo>
                  <a:lnTo>
                    <a:pt x="26" y="93"/>
                  </a:lnTo>
                  <a:lnTo>
                    <a:pt x="8" y="93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E36E836-B5F3-4BEB-8432-F2886A5BA7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71288" y="846138"/>
              <a:ext cx="111125" cy="112713"/>
            </a:xfrm>
            <a:custGeom>
              <a:avLst/>
              <a:gdLst>
                <a:gd name="T0" fmla="*/ 187 w 246"/>
                <a:gd name="T1" fmla="*/ 6 h 250"/>
                <a:gd name="T2" fmla="*/ 246 w 246"/>
                <a:gd name="T3" fmla="*/ 6 h 250"/>
                <a:gd name="T4" fmla="*/ 246 w 246"/>
                <a:gd name="T5" fmla="*/ 244 h 250"/>
                <a:gd name="T6" fmla="*/ 187 w 246"/>
                <a:gd name="T7" fmla="*/ 244 h 250"/>
                <a:gd name="T8" fmla="*/ 187 w 246"/>
                <a:gd name="T9" fmla="*/ 219 h 250"/>
                <a:gd name="T10" fmla="*/ 152 w 246"/>
                <a:gd name="T11" fmla="*/ 243 h 250"/>
                <a:gd name="T12" fmla="*/ 113 w 246"/>
                <a:gd name="T13" fmla="*/ 250 h 250"/>
                <a:gd name="T14" fmla="*/ 34 w 246"/>
                <a:gd name="T15" fmla="*/ 214 h 250"/>
                <a:gd name="T16" fmla="*/ 0 w 246"/>
                <a:gd name="T17" fmla="*/ 126 h 250"/>
                <a:gd name="T18" fmla="*/ 33 w 246"/>
                <a:gd name="T19" fmla="*/ 35 h 250"/>
                <a:gd name="T20" fmla="*/ 112 w 246"/>
                <a:gd name="T21" fmla="*/ 0 h 250"/>
                <a:gd name="T22" fmla="*/ 152 w 246"/>
                <a:gd name="T23" fmla="*/ 8 h 250"/>
                <a:gd name="T24" fmla="*/ 187 w 246"/>
                <a:gd name="T25" fmla="*/ 32 h 250"/>
                <a:gd name="T26" fmla="*/ 187 w 246"/>
                <a:gd name="T27" fmla="*/ 6 h 250"/>
                <a:gd name="T28" fmla="*/ 124 w 246"/>
                <a:gd name="T29" fmla="*/ 55 h 250"/>
                <a:gd name="T30" fmla="*/ 78 w 246"/>
                <a:gd name="T31" fmla="*/ 75 h 250"/>
                <a:gd name="T32" fmla="*/ 60 w 246"/>
                <a:gd name="T33" fmla="*/ 125 h 250"/>
                <a:gd name="T34" fmla="*/ 78 w 246"/>
                <a:gd name="T35" fmla="*/ 176 h 250"/>
                <a:gd name="T36" fmla="*/ 124 w 246"/>
                <a:gd name="T37" fmla="*/ 196 h 250"/>
                <a:gd name="T38" fmla="*/ 171 w 246"/>
                <a:gd name="T39" fmla="*/ 176 h 250"/>
                <a:gd name="T40" fmla="*/ 189 w 246"/>
                <a:gd name="T41" fmla="*/ 125 h 250"/>
                <a:gd name="T42" fmla="*/ 171 w 246"/>
                <a:gd name="T43" fmla="*/ 74 h 250"/>
                <a:gd name="T44" fmla="*/ 124 w 246"/>
                <a:gd name="T45" fmla="*/ 5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6" h="250">
                  <a:moveTo>
                    <a:pt x="187" y="6"/>
                  </a:moveTo>
                  <a:cubicBezTo>
                    <a:pt x="246" y="6"/>
                    <a:pt x="246" y="6"/>
                    <a:pt x="246" y="6"/>
                  </a:cubicBezTo>
                  <a:cubicBezTo>
                    <a:pt x="246" y="244"/>
                    <a:pt x="246" y="244"/>
                    <a:pt x="246" y="244"/>
                  </a:cubicBezTo>
                  <a:cubicBezTo>
                    <a:pt x="187" y="244"/>
                    <a:pt x="187" y="244"/>
                    <a:pt x="187" y="244"/>
                  </a:cubicBezTo>
                  <a:cubicBezTo>
                    <a:pt x="187" y="219"/>
                    <a:pt x="187" y="219"/>
                    <a:pt x="187" y="219"/>
                  </a:cubicBezTo>
                  <a:cubicBezTo>
                    <a:pt x="175" y="230"/>
                    <a:pt x="163" y="238"/>
                    <a:pt x="152" y="243"/>
                  </a:cubicBezTo>
                  <a:cubicBezTo>
                    <a:pt x="140" y="248"/>
                    <a:pt x="127" y="250"/>
                    <a:pt x="113" y="250"/>
                  </a:cubicBezTo>
                  <a:cubicBezTo>
                    <a:pt x="83" y="250"/>
                    <a:pt x="56" y="238"/>
                    <a:pt x="34" y="214"/>
                  </a:cubicBezTo>
                  <a:cubicBezTo>
                    <a:pt x="11" y="191"/>
                    <a:pt x="0" y="161"/>
                    <a:pt x="0" y="126"/>
                  </a:cubicBezTo>
                  <a:cubicBezTo>
                    <a:pt x="0" y="89"/>
                    <a:pt x="11" y="59"/>
                    <a:pt x="33" y="35"/>
                  </a:cubicBezTo>
                  <a:cubicBezTo>
                    <a:pt x="54" y="12"/>
                    <a:pt x="81" y="0"/>
                    <a:pt x="112" y="0"/>
                  </a:cubicBezTo>
                  <a:cubicBezTo>
                    <a:pt x="126" y="0"/>
                    <a:pt x="139" y="3"/>
                    <a:pt x="152" y="8"/>
                  </a:cubicBezTo>
                  <a:cubicBezTo>
                    <a:pt x="164" y="13"/>
                    <a:pt x="176" y="22"/>
                    <a:pt x="187" y="32"/>
                  </a:cubicBezTo>
                  <a:lnTo>
                    <a:pt x="187" y="6"/>
                  </a:lnTo>
                  <a:close/>
                  <a:moveTo>
                    <a:pt x="124" y="55"/>
                  </a:moveTo>
                  <a:cubicBezTo>
                    <a:pt x="105" y="55"/>
                    <a:pt x="90" y="62"/>
                    <a:pt x="78" y="75"/>
                  </a:cubicBezTo>
                  <a:cubicBezTo>
                    <a:pt x="66" y="88"/>
                    <a:pt x="60" y="104"/>
                    <a:pt x="60" y="125"/>
                  </a:cubicBezTo>
                  <a:cubicBezTo>
                    <a:pt x="60" y="145"/>
                    <a:pt x="66" y="162"/>
                    <a:pt x="78" y="176"/>
                  </a:cubicBezTo>
                  <a:cubicBezTo>
                    <a:pt x="91" y="189"/>
                    <a:pt x="106" y="196"/>
                    <a:pt x="124" y="196"/>
                  </a:cubicBezTo>
                  <a:cubicBezTo>
                    <a:pt x="143" y="196"/>
                    <a:pt x="158" y="189"/>
                    <a:pt x="171" y="176"/>
                  </a:cubicBezTo>
                  <a:cubicBezTo>
                    <a:pt x="183" y="163"/>
                    <a:pt x="189" y="146"/>
                    <a:pt x="189" y="125"/>
                  </a:cubicBezTo>
                  <a:cubicBezTo>
                    <a:pt x="189" y="104"/>
                    <a:pt x="183" y="87"/>
                    <a:pt x="171" y="74"/>
                  </a:cubicBezTo>
                  <a:cubicBezTo>
                    <a:pt x="158" y="61"/>
                    <a:pt x="143" y="55"/>
                    <a:pt x="12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F4F54D-6CC9-4775-BA16-94AD92DB64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96700" y="806451"/>
              <a:ext cx="111125" cy="152400"/>
            </a:xfrm>
            <a:custGeom>
              <a:avLst/>
              <a:gdLst>
                <a:gd name="T0" fmla="*/ 186 w 246"/>
                <a:gd name="T1" fmla="*/ 0 h 336"/>
                <a:gd name="T2" fmla="*/ 246 w 246"/>
                <a:gd name="T3" fmla="*/ 0 h 336"/>
                <a:gd name="T4" fmla="*/ 246 w 246"/>
                <a:gd name="T5" fmla="*/ 330 h 336"/>
                <a:gd name="T6" fmla="*/ 186 w 246"/>
                <a:gd name="T7" fmla="*/ 330 h 336"/>
                <a:gd name="T8" fmla="*/ 186 w 246"/>
                <a:gd name="T9" fmla="*/ 305 h 336"/>
                <a:gd name="T10" fmla="*/ 151 w 246"/>
                <a:gd name="T11" fmla="*/ 329 h 336"/>
                <a:gd name="T12" fmla="*/ 113 w 246"/>
                <a:gd name="T13" fmla="*/ 336 h 336"/>
                <a:gd name="T14" fmla="*/ 33 w 246"/>
                <a:gd name="T15" fmla="*/ 300 h 336"/>
                <a:gd name="T16" fmla="*/ 0 w 246"/>
                <a:gd name="T17" fmla="*/ 212 h 336"/>
                <a:gd name="T18" fmla="*/ 32 w 246"/>
                <a:gd name="T19" fmla="*/ 121 h 336"/>
                <a:gd name="T20" fmla="*/ 111 w 246"/>
                <a:gd name="T21" fmla="*/ 86 h 336"/>
                <a:gd name="T22" fmla="*/ 151 w 246"/>
                <a:gd name="T23" fmla="*/ 94 h 336"/>
                <a:gd name="T24" fmla="*/ 186 w 246"/>
                <a:gd name="T25" fmla="*/ 118 h 336"/>
                <a:gd name="T26" fmla="*/ 186 w 246"/>
                <a:gd name="T27" fmla="*/ 0 h 336"/>
                <a:gd name="T28" fmla="*/ 123 w 246"/>
                <a:gd name="T29" fmla="*/ 141 h 336"/>
                <a:gd name="T30" fmla="*/ 78 w 246"/>
                <a:gd name="T31" fmla="*/ 161 h 336"/>
                <a:gd name="T32" fmla="*/ 59 w 246"/>
                <a:gd name="T33" fmla="*/ 211 h 336"/>
                <a:gd name="T34" fmla="*/ 78 w 246"/>
                <a:gd name="T35" fmla="*/ 262 h 336"/>
                <a:gd name="T36" fmla="*/ 124 w 246"/>
                <a:gd name="T37" fmla="*/ 282 h 336"/>
                <a:gd name="T38" fmla="*/ 170 w 246"/>
                <a:gd name="T39" fmla="*/ 262 h 336"/>
                <a:gd name="T40" fmla="*/ 189 w 246"/>
                <a:gd name="T41" fmla="*/ 211 h 336"/>
                <a:gd name="T42" fmla="*/ 170 w 246"/>
                <a:gd name="T43" fmla="*/ 160 h 336"/>
                <a:gd name="T44" fmla="*/ 123 w 246"/>
                <a:gd name="T45" fmla="*/ 14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6" h="336">
                  <a:moveTo>
                    <a:pt x="186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330"/>
                    <a:pt x="246" y="330"/>
                    <a:pt x="24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05"/>
                    <a:pt x="186" y="305"/>
                    <a:pt x="186" y="305"/>
                  </a:cubicBezTo>
                  <a:cubicBezTo>
                    <a:pt x="175" y="316"/>
                    <a:pt x="163" y="324"/>
                    <a:pt x="151" y="329"/>
                  </a:cubicBezTo>
                  <a:cubicBezTo>
                    <a:pt x="139" y="334"/>
                    <a:pt x="127" y="336"/>
                    <a:pt x="113" y="336"/>
                  </a:cubicBezTo>
                  <a:cubicBezTo>
                    <a:pt x="82" y="336"/>
                    <a:pt x="56" y="324"/>
                    <a:pt x="33" y="300"/>
                  </a:cubicBezTo>
                  <a:cubicBezTo>
                    <a:pt x="11" y="277"/>
                    <a:pt x="0" y="247"/>
                    <a:pt x="0" y="212"/>
                  </a:cubicBezTo>
                  <a:cubicBezTo>
                    <a:pt x="0" y="175"/>
                    <a:pt x="10" y="145"/>
                    <a:pt x="32" y="121"/>
                  </a:cubicBezTo>
                  <a:cubicBezTo>
                    <a:pt x="54" y="98"/>
                    <a:pt x="80" y="86"/>
                    <a:pt x="111" y="86"/>
                  </a:cubicBezTo>
                  <a:cubicBezTo>
                    <a:pt x="126" y="86"/>
                    <a:pt x="139" y="89"/>
                    <a:pt x="151" y="94"/>
                  </a:cubicBezTo>
                  <a:cubicBezTo>
                    <a:pt x="164" y="99"/>
                    <a:pt x="176" y="108"/>
                    <a:pt x="186" y="118"/>
                  </a:cubicBezTo>
                  <a:lnTo>
                    <a:pt x="186" y="0"/>
                  </a:lnTo>
                  <a:close/>
                  <a:moveTo>
                    <a:pt x="123" y="141"/>
                  </a:moveTo>
                  <a:cubicBezTo>
                    <a:pt x="105" y="141"/>
                    <a:pt x="90" y="148"/>
                    <a:pt x="78" y="161"/>
                  </a:cubicBezTo>
                  <a:cubicBezTo>
                    <a:pt x="65" y="174"/>
                    <a:pt x="59" y="190"/>
                    <a:pt x="59" y="211"/>
                  </a:cubicBezTo>
                  <a:cubicBezTo>
                    <a:pt x="59" y="231"/>
                    <a:pt x="65" y="248"/>
                    <a:pt x="78" y="262"/>
                  </a:cubicBezTo>
                  <a:cubicBezTo>
                    <a:pt x="90" y="275"/>
                    <a:pt x="106" y="282"/>
                    <a:pt x="124" y="282"/>
                  </a:cubicBezTo>
                  <a:cubicBezTo>
                    <a:pt x="142" y="282"/>
                    <a:pt x="158" y="275"/>
                    <a:pt x="170" y="262"/>
                  </a:cubicBezTo>
                  <a:cubicBezTo>
                    <a:pt x="183" y="249"/>
                    <a:pt x="189" y="232"/>
                    <a:pt x="189" y="211"/>
                  </a:cubicBezTo>
                  <a:cubicBezTo>
                    <a:pt x="189" y="190"/>
                    <a:pt x="183" y="173"/>
                    <a:pt x="170" y="160"/>
                  </a:cubicBezTo>
                  <a:cubicBezTo>
                    <a:pt x="158" y="147"/>
                    <a:pt x="142" y="141"/>
                    <a:pt x="123" y="1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BB25A42-EA4A-4CFB-9C94-A505A0CBFA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22113" y="846138"/>
              <a:ext cx="112712" cy="112713"/>
            </a:xfrm>
            <a:custGeom>
              <a:avLst/>
              <a:gdLst>
                <a:gd name="T0" fmla="*/ 250 w 250"/>
                <a:gd name="T1" fmla="*/ 142 h 250"/>
                <a:gd name="T2" fmla="*/ 58 w 250"/>
                <a:gd name="T3" fmla="*/ 142 h 250"/>
                <a:gd name="T4" fmla="*/ 80 w 250"/>
                <a:gd name="T5" fmla="*/ 183 h 250"/>
                <a:gd name="T6" fmla="*/ 126 w 250"/>
                <a:gd name="T7" fmla="*/ 198 h 250"/>
                <a:gd name="T8" fmla="*/ 184 w 250"/>
                <a:gd name="T9" fmla="*/ 174 h 250"/>
                <a:gd name="T10" fmla="*/ 234 w 250"/>
                <a:gd name="T11" fmla="*/ 198 h 250"/>
                <a:gd name="T12" fmla="*/ 189 w 250"/>
                <a:gd name="T13" fmla="*/ 237 h 250"/>
                <a:gd name="T14" fmla="*/ 126 w 250"/>
                <a:gd name="T15" fmla="*/ 250 h 250"/>
                <a:gd name="T16" fmla="*/ 35 w 250"/>
                <a:gd name="T17" fmla="*/ 215 h 250"/>
                <a:gd name="T18" fmla="*/ 0 w 250"/>
                <a:gd name="T19" fmla="*/ 126 h 250"/>
                <a:gd name="T20" fmla="*/ 35 w 250"/>
                <a:gd name="T21" fmla="*/ 36 h 250"/>
                <a:gd name="T22" fmla="*/ 123 w 250"/>
                <a:gd name="T23" fmla="*/ 0 h 250"/>
                <a:gd name="T24" fmla="*/ 215 w 250"/>
                <a:gd name="T25" fmla="*/ 36 h 250"/>
                <a:gd name="T26" fmla="*/ 250 w 250"/>
                <a:gd name="T27" fmla="*/ 131 h 250"/>
                <a:gd name="T28" fmla="*/ 250 w 250"/>
                <a:gd name="T29" fmla="*/ 142 h 250"/>
                <a:gd name="T30" fmla="*/ 190 w 250"/>
                <a:gd name="T31" fmla="*/ 95 h 250"/>
                <a:gd name="T32" fmla="*/ 167 w 250"/>
                <a:gd name="T33" fmla="*/ 63 h 250"/>
                <a:gd name="T34" fmla="*/ 126 w 250"/>
                <a:gd name="T35" fmla="*/ 50 h 250"/>
                <a:gd name="T36" fmla="*/ 82 w 250"/>
                <a:gd name="T37" fmla="*/ 64 h 250"/>
                <a:gd name="T38" fmla="*/ 60 w 250"/>
                <a:gd name="T39" fmla="*/ 95 h 250"/>
                <a:gd name="T40" fmla="*/ 190 w 250"/>
                <a:gd name="T41" fmla="*/ 9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0" h="250">
                  <a:moveTo>
                    <a:pt x="250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61" y="159"/>
                    <a:pt x="68" y="173"/>
                    <a:pt x="80" y="183"/>
                  </a:cubicBezTo>
                  <a:cubicBezTo>
                    <a:pt x="92" y="193"/>
                    <a:pt x="107" y="198"/>
                    <a:pt x="126" y="198"/>
                  </a:cubicBezTo>
                  <a:cubicBezTo>
                    <a:pt x="148" y="198"/>
                    <a:pt x="168" y="190"/>
                    <a:pt x="184" y="174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21" y="216"/>
                    <a:pt x="206" y="229"/>
                    <a:pt x="189" y="237"/>
                  </a:cubicBezTo>
                  <a:cubicBezTo>
                    <a:pt x="171" y="246"/>
                    <a:pt x="151" y="250"/>
                    <a:pt x="126" y="250"/>
                  </a:cubicBezTo>
                  <a:cubicBezTo>
                    <a:pt x="89" y="250"/>
                    <a:pt x="59" y="238"/>
                    <a:pt x="35" y="215"/>
                  </a:cubicBezTo>
                  <a:cubicBezTo>
                    <a:pt x="12" y="191"/>
                    <a:pt x="0" y="162"/>
                    <a:pt x="0" y="126"/>
                  </a:cubicBezTo>
                  <a:cubicBezTo>
                    <a:pt x="0" y="90"/>
                    <a:pt x="12" y="60"/>
                    <a:pt x="35" y="36"/>
                  </a:cubicBezTo>
                  <a:cubicBezTo>
                    <a:pt x="59" y="12"/>
                    <a:pt x="88" y="0"/>
                    <a:pt x="123" y="0"/>
                  </a:cubicBezTo>
                  <a:cubicBezTo>
                    <a:pt x="161" y="0"/>
                    <a:pt x="191" y="12"/>
                    <a:pt x="215" y="36"/>
                  </a:cubicBezTo>
                  <a:cubicBezTo>
                    <a:pt x="238" y="60"/>
                    <a:pt x="250" y="92"/>
                    <a:pt x="250" y="131"/>
                  </a:cubicBezTo>
                  <a:lnTo>
                    <a:pt x="250" y="142"/>
                  </a:lnTo>
                  <a:close/>
                  <a:moveTo>
                    <a:pt x="190" y="95"/>
                  </a:moveTo>
                  <a:cubicBezTo>
                    <a:pt x="186" y="82"/>
                    <a:pt x="178" y="71"/>
                    <a:pt x="167" y="63"/>
                  </a:cubicBezTo>
                  <a:cubicBezTo>
                    <a:pt x="155" y="55"/>
                    <a:pt x="142" y="50"/>
                    <a:pt x="126" y="50"/>
                  </a:cubicBezTo>
                  <a:cubicBezTo>
                    <a:pt x="109" y="50"/>
                    <a:pt x="95" y="55"/>
                    <a:pt x="82" y="64"/>
                  </a:cubicBezTo>
                  <a:cubicBezTo>
                    <a:pt x="74" y="70"/>
                    <a:pt x="67" y="81"/>
                    <a:pt x="60" y="95"/>
                  </a:cubicBezTo>
                  <a:lnTo>
                    <a:pt x="19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DECF8C8-23FF-47D1-8B31-7ED096FB80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2288" y="846138"/>
              <a:ext cx="95250" cy="109538"/>
            </a:xfrm>
            <a:custGeom>
              <a:avLst/>
              <a:gdLst>
                <a:gd name="T0" fmla="*/ 0 w 211"/>
                <a:gd name="T1" fmla="*/ 6 h 244"/>
                <a:gd name="T2" fmla="*/ 60 w 211"/>
                <a:gd name="T3" fmla="*/ 6 h 244"/>
                <a:gd name="T4" fmla="*/ 60 w 211"/>
                <a:gd name="T5" fmla="*/ 30 h 244"/>
                <a:gd name="T6" fmla="*/ 96 w 211"/>
                <a:gd name="T7" fmla="*/ 7 h 244"/>
                <a:gd name="T8" fmla="*/ 130 w 211"/>
                <a:gd name="T9" fmla="*/ 0 h 244"/>
                <a:gd name="T10" fmla="*/ 190 w 211"/>
                <a:gd name="T11" fmla="*/ 25 h 244"/>
                <a:gd name="T12" fmla="*/ 211 w 211"/>
                <a:gd name="T13" fmla="*/ 87 h 244"/>
                <a:gd name="T14" fmla="*/ 211 w 211"/>
                <a:gd name="T15" fmla="*/ 244 h 244"/>
                <a:gd name="T16" fmla="*/ 152 w 211"/>
                <a:gd name="T17" fmla="*/ 244 h 244"/>
                <a:gd name="T18" fmla="*/ 152 w 211"/>
                <a:gd name="T19" fmla="*/ 140 h 244"/>
                <a:gd name="T20" fmla="*/ 148 w 211"/>
                <a:gd name="T21" fmla="*/ 83 h 244"/>
                <a:gd name="T22" fmla="*/ 135 w 211"/>
                <a:gd name="T23" fmla="*/ 62 h 244"/>
                <a:gd name="T24" fmla="*/ 111 w 211"/>
                <a:gd name="T25" fmla="*/ 55 h 244"/>
                <a:gd name="T26" fmla="*/ 80 w 211"/>
                <a:gd name="T27" fmla="*/ 67 h 244"/>
                <a:gd name="T28" fmla="*/ 62 w 211"/>
                <a:gd name="T29" fmla="*/ 100 h 244"/>
                <a:gd name="T30" fmla="*/ 60 w 211"/>
                <a:gd name="T31" fmla="*/ 149 h 244"/>
                <a:gd name="T32" fmla="*/ 60 w 211"/>
                <a:gd name="T33" fmla="*/ 244 h 244"/>
                <a:gd name="T34" fmla="*/ 0 w 211"/>
                <a:gd name="T35" fmla="*/ 244 h 244"/>
                <a:gd name="T36" fmla="*/ 0 w 211"/>
                <a:gd name="T37" fmla="*/ 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44">
                  <a:moveTo>
                    <a:pt x="0" y="6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73" y="19"/>
                    <a:pt x="85" y="11"/>
                    <a:pt x="96" y="7"/>
                  </a:cubicBezTo>
                  <a:cubicBezTo>
                    <a:pt x="107" y="2"/>
                    <a:pt x="119" y="0"/>
                    <a:pt x="130" y="0"/>
                  </a:cubicBezTo>
                  <a:cubicBezTo>
                    <a:pt x="154" y="0"/>
                    <a:pt x="174" y="8"/>
                    <a:pt x="190" y="25"/>
                  </a:cubicBezTo>
                  <a:cubicBezTo>
                    <a:pt x="204" y="39"/>
                    <a:pt x="211" y="59"/>
                    <a:pt x="211" y="87"/>
                  </a:cubicBezTo>
                  <a:cubicBezTo>
                    <a:pt x="211" y="244"/>
                    <a:pt x="211" y="244"/>
                    <a:pt x="211" y="244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11"/>
                    <a:pt x="151" y="93"/>
                    <a:pt x="148" y="83"/>
                  </a:cubicBezTo>
                  <a:cubicBezTo>
                    <a:pt x="145" y="74"/>
                    <a:pt x="141" y="67"/>
                    <a:pt x="135" y="62"/>
                  </a:cubicBezTo>
                  <a:cubicBezTo>
                    <a:pt x="128" y="57"/>
                    <a:pt x="121" y="55"/>
                    <a:pt x="111" y="55"/>
                  </a:cubicBezTo>
                  <a:cubicBezTo>
                    <a:pt x="99" y="55"/>
                    <a:pt x="89" y="59"/>
                    <a:pt x="80" y="67"/>
                  </a:cubicBezTo>
                  <a:cubicBezTo>
                    <a:pt x="72" y="75"/>
                    <a:pt x="65" y="86"/>
                    <a:pt x="62" y="100"/>
                  </a:cubicBezTo>
                  <a:cubicBezTo>
                    <a:pt x="60" y="108"/>
                    <a:pt x="60" y="124"/>
                    <a:pt x="60" y="149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0" y="244"/>
                    <a:pt x="0" y="244"/>
                    <a:pt x="0" y="244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3FB53CA-B660-4330-A1DD-22B256CCA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1063" y="1055688"/>
              <a:ext cx="36512" cy="73025"/>
            </a:xfrm>
            <a:custGeom>
              <a:avLst/>
              <a:gdLst>
                <a:gd name="T0" fmla="*/ 0 w 23"/>
                <a:gd name="T1" fmla="*/ 0 h 46"/>
                <a:gd name="T2" fmla="*/ 23 w 23"/>
                <a:gd name="T3" fmla="*/ 0 h 46"/>
                <a:gd name="T4" fmla="*/ 23 w 23"/>
                <a:gd name="T5" fmla="*/ 5 h 46"/>
                <a:gd name="T6" fmla="*/ 4 w 23"/>
                <a:gd name="T7" fmla="*/ 5 h 46"/>
                <a:gd name="T8" fmla="*/ 4 w 23"/>
                <a:gd name="T9" fmla="*/ 19 h 46"/>
                <a:gd name="T10" fmla="*/ 23 w 23"/>
                <a:gd name="T11" fmla="*/ 19 h 46"/>
                <a:gd name="T12" fmla="*/ 23 w 23"/>
                <a:gd name="T13" fmla="*/ 24 h 46"/>
                <a:gd name="T14" fmla="*/ 4 w 23"/>
                <a:gd name="T15" fmla="*/ 24 h 46"/>
                <a:gd name="T16" fmla="*/ 4 w 23"/>
                <a:gd name="T17" fmla="*/ 46 h 46"/>
                <a:gd name="T18" fmla="*/ 0 w 23"/>
                <a:gd name="T19" fmla="*/ 46 h 46"/>
                <a:gd name="T20" fmla="*/ 0 w 2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4" y="5"/>
                  </a:lnTo>
                  <a:lnTo>
                    <a:pt x="4" y="19"/>
                  </a:lnTo>
                  <a:lnTo>
                    <a:pt x="23" y="19"/>
                  </a:lnTo>
                  <a:lnTo>
                    <a:pt x="23" y="24"/>
                  </a:lnTo>
                  <a:lnTo>
                    <a:pt x="4" y="24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242777-6FBE-4DAC-9658-A5BCFACEE7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85513" y="1054101"/>
              <a:ext cx="55562" cy="76200"/>
            </a:xfrm>
            <a:custGeom>
              <a:avLst/>
              <a:gdLst>
                <a:gd name="T0" fmla="*/ 62 w 123"/>
                <a:gd name="T1" fmla="*/ 44 h 168"/>
                <a:gd name="T2" fmla="*/ 107 w 123"/>
                <a:gd name="T3" fmla="*/ 64 h 168"/>
                <a:gd name="T4" fmla="*/ 123 w 123"/>
                <a:gd name="T5" fmla="*/ 107 h 168"/>
                <a:gd name="T6" fmla="*/ 106 w 123"/>
                <a:gd name="T7" fmla="*/ 151 h 168"/>
                <a:gd name="T8" fmla="*/ 62 w 123"/>
                <a:gd name="T9" fmla="*/ 168 h 168"/>
                <a:gd name="T10" fmla="*/ 18 w 123"/>
                <a:gd name="T11" fmla="*/ 151 h 168"/>
                <a:gd name="T12" fmla="*/ 0 w 123"/>
                <a:gd name="T13" fmla="*/ 107 h 168"/>
                <a:gd name="T14" fmla="*/ 16 w 123"/>
                <a:gd name="T15" fmla="*/ 64 h 168"/>
                <a:gd name="T16" fmla="*/ 62 w 123"/>
                <a:gd name="T17" fmla="*/ 44 h 168"/>
                <a:gd name="T18" fmla="*/ 62 w 123"/>
                <a:gd name="T19" fmla="*/ 59 h 168"/>
                <a:gd name="T20" fmla="*/ 29 w 123"/>
                <a:gd name="T21" fmla="*/ 73 h 168"/>
                <a:gd name="T22" fmla="*/ 16 w 123"/>
                <a:gd name="T23" fmla="*/ 107 h 168"/>
                <a:gd name="T24" fmla="*/ 22 w 123"/>
                <a:gd name="T25" fmla="*/ 131 h 168"/>
                <a:gd name="T26" fmla="*/ 39 w 123"/>
                <a:gd name="T27" fmla="*/ 148 h 168"/>
                <a:gd name="T28" fmla="*/ 62 w 123"/>
                <a:gd name="T29" fmla="*/ 154 h 168"/>
                <a:gd name="T30" fmla="*/ 102 w 123"/>
                <a:gd name="T31" fmla="*/ 131 h 168"/>
                <a:gd name="T32" fmla="*/ 108 w 123"/>
                <a:gd name="T33" fmla="*/ 107 h 168"/>
                <a:gd name="T34" fmla="*/ 95 w 123"/>
                <a:gd name="T35" fmla="*/ 73 h 168"/>
                <a:gd name="T36" fmla="*/ 62 w 123"/>
                <a:gd name="T37" fmla="*/ 59 h 168"/>
                <a:gd name="T38" fmla="*/ 40 w 123"/>
                <a:gd name="T39" fmla="*/ 0 h 168"/>
                <a:gd name="T40" fmla="*/ 48 w 123"/>
                <a:gd name="T41" fmla="*/ 4 h 168"/>
                <a:gd name="T42" fmla="*/ 52 w 123"/>
                <a:gd name="T43" fmla="*/ 13 h 168"/>
                <a:gd name="T44" fmla="*/ 48 w 123"/>
                <a:gd name="T45" fmla="*/ 22 h 168"/>
                <a:gd name="T46" fmla="*/ 40 w 123"/>
                <a:gd name="T47" fmla="*/ 26 h 168"/>
                <a:gd name="T48" fmla="*/ 31 w 123"/>
                <a:gd name="T49" fmla="*/ 22 h 168"/>
                <a:gd name="T50" fmla="*/ 27 w 123"/>
                <a:gd name="T51" fmla="*/ 13 h 168"/>
                <a:gd name="T52" fmla="*/ 31 w 123"/>
                <a:gd name="T53" fmla="*/ 4 h 168"/>
                <a:gd name="T54" fmla="*/ 40 w 123"/>
                <a:gd name="T55" fmla="*/ 0 h 168"/>
                <a:gd name="T56" fmla="*/ 84 w 123"/>
                <a:gd name="T57" fmla="*/ 0 h 168"/>
                <a:gd name="T58" fmla="*/ 93 w 123"/>
                <a:gd name="T59" fmla="*/ 4 h 168"/>
                <a:gd name="T60" fmla="*/ 97 w 123"/>
                <a:gd name="T61" fmla="*/ 13 h 168"/>
                <a:gd name="T62" fmla="*/ 93 w 123"/>
                <a:gd name="T63" fmla="*/ 22 h 168"/>
                <a:gd name="T64" fmla="*/ 84 w 123"/>
                <a:gd name="T65" fmla="*/ 26 h 168"/>
                <a:gd name="T66" fmla="*/ 75 w 123"/>
                <a:gd name="T67" fmla="*/ 22 h 168"/>
                <a:gd name="T68" fmla="*/ 71 w 123"/>
                <a:gd name="T69" fmla="*/ 13 h 168"/>
                <a:gd name="T70" fmla="*/ 75 w 123"/>
                <a:gd name="T71" fmla="*/ 4 h 168"/>
                <a:gd name="T72" fmla="*/ 84 w 123"/>
                <a:gd name="T7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" h="168">
                  <a:moveTo>
                    <a:pt x="62" y="44"/>
                  </a:moveTo>
                  <a:cubicBezTo>
                    <a:pt x="80" y="44"/>
                    <a:pt x="95" y="51"/>
                    <a:pt x="107" y="64"/>
                  </a:cubicBezTo>
                  <a:cubicBezTo>
                    <a:pt x="118" y="76"/>
                    <a:pt x="123" y="90"/>
                    <a:pt x="123" y="107"/>
                  </a:cubicBezTo>
                  <a:cubicBezTo>
                    <a:pt x="123" y="124"/>
                    <a:pt x="117" y="139"/>
                    <a:pt x="106" y="151"/>
                  </a:cubicBezTo>
                  <a:cubicBezTo>
                    <a:pt x="94" y="163"/>
                    <a:pt x="79" y="168"/>
                    <a:pt x="62" y="168"/>
                  </a:cubicBezTo>
                  <a:cubicBezTo>
                    <a:pt x="44" y="168"/>
                    <a:pt x="30" y="163"/>
                    <a:pt x="18" y="151"/>
                  </a:cubicBezTo>
                  <a:cubicBezTo>
                    <a:pt x="6" y="139"/>
                    <a:pt x="0" y="124"/>
                    <a:pt x="0" y="107"/>
                  </a:cubicBezTo>
                  <a:cubicBezTo>
                    <a:pt x="0" y="90"/>
                    <a:pt x="6" y="76"/>
                    <a:pt x="16" y="64"/>
                  </a:cubicBezTo>
                  <a:cubicBezTo>
                    <a:pt x="28" y="51"/>
                    <a:pt x="43" y="44"/>
                    <a:pt x="62" y="44"/>
                  </a:cubicBezTo>
                  <a:moveTo>
                    <a:pt x="62" y="59"/>
                  </a:moveTo>
                  <a:cubicBezTo>
                    <a:pt x="49" y="59"/>
                    <a:pt x="38" y="64"/>
                    <a:pt x="29" y="73"/>
                  </a:cubicBezTo>
                  <a:cubicBezTo>
                    <a:pt x="20" y="83"/>
                    <a:pt x="16" y="94"/>
                    <a:pt x="16" y="107"/>
                  </a:cubicBezTo>
                  <a:cubicBezTo>
                    <a:pt x="16" y="115"/>
                    <a:pt x="18" y="123"/>
                    <a:pt x="22" y="131"/>
                  </a:cubicBezTo>
                  <a:cubicBezTo>
                    <a:pt x="26" y="138"/>
                    <a:pt x="31" y="144"/>
                    <a:pt x="39" y="148"/>
                  </a:cubicBezTo>
                  <a:cubicBezTo>
                    <a:pt x="46" y="152"/>
                    <a:pt x="53" y="154"/>
                    <a:pt x="62" y="154"/>
                  </a:cubicBezTo>
                  <a:cubicBezTo>
                    <a:pt x="80" y="154"/>
                    <a:pt x="93" y="146"/>
                    <a:pt x="102" y="131"/>
                  </a:cubicBezTo>
                  <a:cubicBezTo>
                    <a:pt x="106" y="123"/>
                    <a:pt x="108" y="116"/>
                    <a:pt x="108" y="107"/>
                  </a:cubicBezTo>
                  <a:cubicBezTo>
                    <a:pt x="108" y="94"/>
                    <a:pt x="103" y="83"/>
                    <a:pt x="95" y="73"/>
                  </a:cubicBezTo>
                  <a:cubicBezTo>
                    <a:pt x="86" y="64"/>
                    <a:pt x="75" y="59"/>
                    <a:pt x="62" y="59"/>
                  </a:cubicBezTo>
                  <a:moveTo>
                    <a:pt x="40" y="0"/>
                  </a:moveTo>
                  <a:cubicBezTo>
                    <a:pt x="43" y="0"/>
                    <a:pt x="46" y="2"/>
                    <a:pt x="48" y="4"/>
                  </a:cubicBezTo>
                  <a:cubicBezTo>
                    <a:pt x="51" y="7"/>
                    <a:pt x="52" y="10"/>
                    <a:pt x="52" y="13"/>
                  </a:cubicBezTo>
                  <a:cubicBezTo>
                    <a:pt x="52" y="16"/>
                    <a:pt x="51" y="19"/>
                    <a:pt x="48" y="22"/>
                  </a:cubicBezTo>
                  <a:cubicBezTo>
                    <a:pt x="46" y="24"/>
                    <a:pt x="43" y="26"/>
                    <a:pt x="40" y="26"/>
                  </a:cubicBezTo>
                  <a:cubicBezTo>
                    <a:pt x="36" y="26"/>
                    <a:pt x="33" y="24"/>
                    <a:pt x="31" y="22"/>
                  </a:cubicBezTo>
                  <a:cubicBezTo>
                    <a:pt x="28" y="19"/>
                    <a:pt x="27" y="16"/>
                    <a:pt x="27" y="13"/>
                  </a:cubicBezTo>
                  <a:cubicBezTo>
                    <a:pt x="27" y="10"/>
                    <a:pt x="28" y="7"/>
                    <a:pt x="31" y="4"/>
                  </a:cubicBezTo>
                  <a:cubicBezTo>
                    <a:pt x="33" y="2"/>
                    <a:pt x="36" y="0"/>
                    <a:pt x="40" y="0"/>
                  </a:cubicBezTo>
                  <a:moveTo>
                    <a:pt x="84" y="0"/>
                  </a:moveTo>
                  <a:cubicBezTo>
                    <a:pt x="87" y="0"/>
                    <a:pt x="90" y="2"/>
                    <a:pt x="93" y="4"/>
                  </a:cubicBezTo>
                  <a:cubicBezTo>
                    <a:pt x="95" y="7"/>
                    <a:pt x="97" y="10"/>
                    <a:pt x="97" y="13"/>
                  </a:cubicBezTo>
                  <a:cubicBezTo>
                    <a:pt x="97" y="16"/>
                    <a:pt x="95" y="19"/>
                    <a:pt x="93" y="22"/>
                  </a:cubicBezTo>
                  <a:cubicBezTo>
                    <a:pt x="90" y="24"/>
                    <a:pt x="87" y="26"/>
                    <a:pt x="84" y="26"/>
                  </a:cubicBezTo>
                  <a:cubicBezTo>
                    <a:pt x="80" y="26"/>
                    <a:pt x="77" y="24"/>
                    <a:pt x="75" y="22"/>
                  </a:cubicBezTo>
                  <a:cubicBezTo>
                    <a:pt x="73" y="19"/>
                    <a:pt x="71" y="16"/>
                    <a:pt x="71" y="13"/>
                  </a:cubicBezTo>
                  <a:cubicBezTo>
                    <a:pt x="71" y="10"/>
                    <a:pt x="73" y="7"/>
                    <a:pt x="75" y="4"/>
                  </a:cubicBezTo>
                  <a:cubicBezTo>
                    <a:pt x="77" y="2"/>
                    <a:pt x="80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D94242E-1FEE-44D7-8B1A-8268C25C6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9013" y="1073151"/>
              <a:ext cx="28575" cy="55563"/>
            </a:xfrm>
            <a:custGeom>
              <a:avLst/>
              <a:gdLst>
                <a:gd name="T0" fmla="*/ 0 w 60"/>
                <a:gd name="T1" fmla="*/ 3 h 121"/>
                <a:gd name="T2" fmla="*/ 16 w 60"/>
                <a:gd name="T3" fmla="*/ 3 h 121"/>
                <a:gd name="T4" fmla="*/ 16 w 60"/>
                <a:gd name="T5" fmla="*/ 20 h 121"/>
                <a:gd name="T6" fmla="*/ 46 w 60"/>
                <a:gd name="T7" fmla="*/ 0 h 121"/>
                <a:gd name="T8" fmla="*/ 60 w 60"/>
                <a:gd name="T9" fmla="*/ 4 h 121"/>
                <a:gd name="T10" fmla="*/ 52 w 60"/>
                <a:gd name="T11" fmla="*/ 17 h 121"/>
                <a:gd name="T12" fmla="*/ 44 w 60"/>
                <a:gd name="T13" fmla="*/ 15 h 121"/>
                <a:gd name="T14" fmla="*/ 19 w 60"/>
                <a:gd name="T15" fmla="*/ 41 h 121"/>
                <a:gd name="T16" fmla="*/ 16 w 60"/>
                <a:gd name="T17" fmla="*/ 81 h 121"/>
                <a:gd name="T18" fmla="*/ 16 w 60"/>
                <a:gd name="T19" fmla="*/ 121 h 121"/>
                <a:gd name="T20" fmla="*/ 0 w 60"/>
                <a:gd name="T21" fmla="*/ 121 h 121"/>
                <a:gd name="T22" fmla="*/ 0 w 60"/>
                <a:gd name="T23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21">
                  <a:moveTo>
                    <a:pt x="0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5" y="7"/>
                    <a:pt x="35" y="0"/>
                    <a:pt x="46" y="0"/>
                  </a:cubicBezTo>
                  <a:cubicBezTo>
                    <a:pt x="51" y="0"/>
                    <a:pt x="55" y="1"/>
                    <a:pt x="60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9" y="16"/>
                    <a:pt x="46" y="15"/>
                    <a:pt x="44" y="15"/>
                  </a:cubicBezTo>
                  <a:cubicBezTo>
                    <a:pt x="32" y="15"/>
                    <a:pt x="23" y="24"/>
                    <a:pt x="19" y="41"/>
                  </a:cubicBezTo>
                  <a:cubicBezTo>
                    <a:pt x="17" y="47"/>
                    <a:pt x="16" y="61"/>
                    <a:pt x="16" y="8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0" y="121"/>
                    <a:pt x="0" y="121"/>
                    <a:pt x="0" y="121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403E37A-EE85-4913-8A51-F65E56289A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04575" y="1073151"/>
              <a:ext cx="55562" cy="57150"/>
            </a:xfrm>
            <a:custGeom>
              <a:avLst/>
              <a:gdLst>
                <a:gd name="T0" fmla="*/ 105 w 122"/>
                <a:gd name="T1" fmla="*/ 82 h 124"/>
                <a:gd name="T2" fmla="*/ 118 w 122"/>
                <a:gd name="T3" fmla="*/ 89 h 124"/>
                <a:gd name="T4" fmla="*/ 85 w 122"/>
                <a:gd name="T5" fmla="*/ 120 h 124"/>
                <a:gd name="T6" fmla="*/ 62 w 122"/>
                <a:gd name="T7" fmla="*/ 124 h 124"/>
                <a:gd name="T8" fmla="*/ 18 w 122"/>
                <a:gd name="T9" fmla="*/ 107 h 124"/>
                <a:gd name="T10" fmla="*/ 0 w 122"/>
                <a:gd name="T11" fmla="*/ 63 h 124"/>
                <a:gd name="T12" fmla="*/ 14 w 122"/>
                <a:gd name="T13" fmla="*/ 23 h 124"/>
                <a:gd name="T14" fmla="*/ 61 w 122"/>
                <a:gd name="T15" fmla="*/ 0 h 124"/>
                <a:gd name="T16" fmla="*/ 109 w 122"/>
                <a:gd name="T17" fmla="*/ 23 h 124"/>
                <a:gd name="T18" fmla="*/ 122 w 122"/>
                <a:gd name="T19" fmla="*/ 63 h 124"/>
                <a:gd name="T20" fmla="*/ 16 w 122"/>
                <a:gd name="T21" fmla="*/ 63 h 124"/>
                <a:gd name="T22" fmla="*/ 28 w 122"/>
                <a:gd name="T23" fmla="*/ 97 h 124"/>
                <a:gd name="T24" fmla="*/ 60 w 122"/>
                <a:gd name="T25" fmla="*/ 111 h 124"/>
                <a:gd name="T26" fmla="*/ 92 w 122"/>
                <a:gd name="T27" fmla="*/ 99 h 124"/>
                <a:gd name="T28" fmla="*/ 105 w 122"/>
                <a:gd name="T29" fmla="*/ 82 h 124"/>
                <a:gd name="T30" fmla="*/ 105 w 122"/>
                <a:gd name="T31" fmla="*/ 50 h 124"/>
                <a:gd name="T32" fmla="*/ 81 w 122"/>
                <a:gd name="T33" fmla="*/ 19 h 124"/>
                <a:gd name="T34" fmla="*/ 61 w 122"/>
                <a:gd name="T35" fmla="*/ 15 h 124"/>
                <a:gd name="T36" fmla="*/ 31 w 122"/>
                <a:gd name="T37" fmla="*/ 26 h 124"/>
                <a:gd name="T38" fmla="*/ 17 w 122"/>
                <a:gd name="T39" fmla="*/ 50 h 124"/>
                <a:gd name="T40" fmla="*/ 105 w 122"/>
                <a:gd name="T41" fmla="*/ 5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24">
                  <a:moveTo>
                    <a:pt x="105" y="82"/>
                  </a:moveTo>
                  <a:cubicBezTo>
                    <a:pt x="118" y="89"/>
                    <a:pt x="118" y="89"/>
                    <a:pt x="118" y="89"/>
                  </a:cubicBezTo>
                  <a:cubicBezTo>
                    <a:pt x="110" y="105"/>
                    <a:pt x="99" y="115"/>
                    <a:pt x="85" y="120"/>
                  </a:cubicBezTo>
                  <a:cubicBezTo>
                    <a:pt x="78" y="123"/>
                    <a:pt x="70" y="124"/>
                    <a:pt x="62" y="124"/>
                  </a:cubicBezTo>
                  <a:cubicBezTo>
                    <a:pt x="44" y="124"/>
                    <a:pt x="29" y="119"/>
                    <a:pt x="18" y="107"/>
                  </a:cubicBezTo>
                  <a:cubicBezTo>
                    <a:pt x="6" y="95"/>
                    <a:pt x="0" y="80"/>
                    <a:pt x="0" y="63"/>
                  </a:cubicBezTo>
                  <a:cubicBezTo>
                    <a:pt x="0" y="48"/>
                    <a:pt x="5" y="34"/>
                    <a:pt x="14" y="23"/>
                  </a:cubicBezTo>
                  <a:cubicBezTo>
                    <a:pt x="26" y="8"/>
                    <a:pt x="41" y="0"/>
                    <a:pt x="61" y="0"/>
                  </a:cubicBezTo>
                  <a:cubicBezTo>
                    <a:pt x="81" y="0"/>
                    <a:pt x="97" y="8"/>
                    <a:pt x="109" y="23"/>
                  </a:cubicBezTo>
                  <a:cubicBezTo>
                    <a:pt x="118" y="34"/>
                    <a:pt x="122" y="47"/>
                    <a:pt x="122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7"/>
                    <a:pt x="20" y="88"/>
                    <a:pt x="28" y="97"/>
                  </a:cubicBezTo>
                  <a:cubicBezTo>
                    <a:pt x="37" y="106"/>
                    <a:pt x="47" y="111"/>
                    <a:pt x="60" y="111"/>
                  </a:cubicBezTo>
                  <a:cubicBezTo>
                    <a:pt x="73" y="111"/>
                    <a:pt x="84" y="107"/>
                    <a:pt x="92" y="99"/>
                  </a:cubicBezTo>
                  <a:cubicBezTo>
                    <a:pt x="96" y="96"/>
                    <a:pt x="101" y="90"/>
                    <a:pt x="105" y="82"/>
                  </a:cubicBezTo>
                  <a:moveTo>
                    <a:pt x="105" y="50"/>
                  </a:moveTo>
                  <a:cubicBezTo>
                    <a:pt x="102" y="35"/>
                    <a:pt x="93" y="25"/>
                    <a:pt x="81" y="19"/>
                  </a:cubicBezTo>
                  <a:cubicBezTo>
                    <a:pt x="75" y="16"/>
                    <a:pt x="68" y="15"/>
                    <a:pt x="61" y="15"/>
                  </a:cubicBezTo>
                  <a:cubicBezTo>
                    <a:pt x="49" y="15"/>
                    <a:pt x="39" y="18"/>
                    <a:pt x="31" y="26"/>
                  </a:cubicBezTo>
                  <a:cubicBezTo>
                    <a:pt x="25" y="31"/>
                    <a:pt x="20" y="39"/>
                    <a:pt x="17" y="50"/>
                  </a:cubicBezTo>
                  <a:lnTo>
                    <a:pt x="10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B6D4FE1-4545-43BE-B2CF-19ACCE2BCB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4900" y="1055688"/>
              <a:ext cx="26987" cy="73025"/>
            </a:xfrm>
            <a:custGeom>
              <a:avLst/>
              <a:gdLst>
                <a:gd name="T0" fmla="*/ 5 w 17"/>
                <a:gd name="T1" fmla="*/ 0 h 46"/>
                <a:gd name="T2" fmla="*/ 10 w 17"/>
                <a:gd name="T3" fmla="*/ 0 h 46"/>
                <a:gd name="T4" fmla="*/ 10 w 17"/>
                <a:gd name="T5" fmla="*/ 12 h 46"/>
                <a:gd name="T6" fmla="*/ 17 w 17"/>
                <a:gd name="T7" fmla="*/ 12 h 46"/>
                <a:gd name="T8" fmla="*/ 17 w 17"/>
                <a:gd name="T9" fmla="*/ 16 h 46"/>
                <a:gd name="T10" fmla="*/ 10 w 17"/>
                <a:gd name="T11" fmla="*/ 16 h 46"/>
                <a:gd name="T12" fmla="*/ 10 w 17"/>
                <a:gd name="T13" fmla="*/ 46 h 46"/>
                <a:gd name="T14" fmla="*/ 5 w 17"/>
                <a:gd name="T15" fmla="*/ 46 h 46"/>
                <a:gd name="T16" fmla="*/ 5 w 17"/>
                <a:gd name="T17" fmla="*/ 16 h 46"/>
                <a:gd name="T18" fmla="*/ 0 w 17"/>
                <a:gd name="T19" fmla="*/ 16 h 46"/>
                <a:gd name="T20" fmla="*/ 0 w 17"/>
                <a:gd name="T21" fmla="*/ 12 h 46"/>
                <a:gd name="T22" fmla="*/ 5 w 17"/>
                <a:gd name="T23" fmla="*/ 12 h 46"/>
                <a:gd name="T24" fmla="*/ 5 w 17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6">
                  <a:moveTo>
                    <a:pt x="5" y="0"/>
                  </a:moveTo>
                  <a:lnTo>
                    <a:pt x="10" y="0"/>
                  </a:lnTo>
                  <a:lnTo>
                    <a:pt x="10" y="12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0" y="16"/>
                  </a:lnTo>
                  <a:lnTo>
                    <a:pt x="10" y="46"/>
                  </a:lnTo>
                  <a:lnTo>
                    <a:pt x="5" y="4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0E5B727-7E6D-4EF0-98CD-CE63FB722B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98238" y="1055688"/>
              <a:ext cx="26987" cy="73025"/>
            </a:xfrm>
            <a:custGeom>
              <a:avLst/>
              <a:gdLst>
                <a:gd name="T0" fmla="*/ 6 w 17"/>
                <a:gd name="T1" fmla="*/ 0 h 46"/>
                <a:gd name="T2" fmla="*/ 10 w 17"/>
                <a:gd name="T3" fmla="*/ 0 h 46"/>
                <a:gd name="T4" fmla="*/ 10 w 17"/>
                <a:gd name="T5" fmla="*/ 12 h 46"/>
                <a:gd name="T6" fmla="*/ 17 w 17"/>
                <a:gd name="T7" fmla="*/ 12 h 46"/>
                <a:gd name="T8" fmla="*/ 17 w 17"/>
                <a:gd name="T9" fmla="*/ 16 h 46"/>
                <a:gd name="T10" fmla="*/ 10 w 17"/>
                <a:gd name="T11" fmla="*/ 16 h 46"/>
                <a:gd name="T12" fmla="*/ 10 w 17"/>
                <a:gd name="T13" fmla="*/ 46 h 46"/>
                <a:gd name="T14" fmla="*/ 6 w 17"/>
                <a:gd name="T15" fmla="*/ 46 h 46"/>
                <a:gd name="T16" fmla="*/ 6 w 17"/>
                <a:gd name="T17" fmla="*/ 16 h 46"/>
                <a:gd name="T18" fmla="*/ 0 w 17"/>
                <a:gd name="T19" fmla="*/ 16 h 46"/>
                <a:gd name="T20" fmla="*/ 0 w 17"/>
                <a:gd name="T21" fmla="*/ 12 h 46"/>
                <a:gd name="T22" fmla="*/ 6 w 17"/>
                <a:gd name="T23" fmla="*/ 12 h 46"/>
                <a:gd name="T24" fmla="*/ 6 w 17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6">
                  <a:moveTo>
                    <a:pt x="6" y="0"/>
                  </a:moveTo>
                  <a:lnTo>
                    <a:pt x="10" y="0"/>
                  </a:lnTo>
                  <a:lnTo>
                    <a:pt x="10" y="12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0" y="1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5BE75FA-A269-4614-8F7D-CD3EDC265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1738" y="1054101"/>
              <a:ext cx="55562" cy="76200"/>
            </a:xfrm>
            <a:custGeom>
              <a:avLst/>
              <a:gdLst>
                <a:gd name="T0" fmla="*/ 0 w 123"/>
                <a:gd name="T1" fmla="*/ 163 h 166"/>
                <a:gd name="T2" fmla="*/ 0 w 123"/>
                <a:gd name="T3" fmla="*/ 0 h 166"/>
                <a:gd name="T4" fmla="*/ 15 w 123"/>
                <a:gd name="T5" fmla="*/ 0 h 166"/>
                <a:gd name="T6" fmla="*/ 15 w 123"/>
                <a:gd name="T7" fmla="*/ 65 h 166"/>
                <a:gd name="T8" fmla="*/ 62 w 123"/>
                <a:gd name="T9" fmla="*/ 42 h 166"/>
                <a:gd name="T10" fmla="*/ 105 w 123"/>
                <a:gd name="T11" fmla="*/ 60 h 166"/>
                <a:gd name="T12" fmla="*/ 123 w 123"/>
                <a:gd name="T13" fmla="*/ 105 h 166"/>
                <a:gd name="T14" fmla="*/ 105 w 123"/>
                <a:gd name="T15" fmla="*/ 148 h 166"/>
                <a:gd name="T16" fmla="*/ 62 w 123"/>
                <a:gd name="T17" fmla="*/ 166 h 166"/>
                <a:gd name="T18" fmla="*/ 15 w 123"/>
                <a:gd name="T19" fmla="*/ 142 h 166"/>
                <a:gd name="T20" fmla="*/ 15 w 123"/>
                <a:gd name="T21" fmla="*/ 163 h 166"/>
                <a:gd name="T22" fmla="*/ 0 w 123"/>
                <a:gd name="T23" fmla="*/ 163 h 166"/>
                <a:gd name="T24" fmla="*/ 61 w 123"/>
                <a:gd name="T25" fmla="*/ 152 h 166"/>
                <a:gd name="T26" fmla="*/ 101 w 123"/>
                <a:gd name="T27" fmla="*/ 128 h 166"/>
                <a:gd name="T28" fmla="*/ 107 w 123"/>
                <a:gd name="T29" fmla="*/ 104 h 166"/>
                <a:gd name="T30" fmla="*/ 101 w 123"/>
                <a:gd name="T31" fmla="*/ 80 h 166"/>
                <a:gd name="T32" fmla="*/ 84 w 123"/>
                <a:gd name="T33" fmla="*/ 62 h 166"/>
                <a:gd name="T34" fmla="*/ 61 w 123"/>
                <a:gd name="T35" fmla="*/ 56 h 166"/>
                <a:gd name="T36" fmla="*/ 37 w 123"/>
                <a:gd name="T37" fmla="*/ 62 h 166"/>
                <a:gd name="T38" fmla="*/ 20 w 123"/>
                <a:gd name="T39" fmla="*/ 79 h 166"/>
                <a:gd name="T40" fmla="*/ 14 w 123"/>
                <a:gd name="T41" fmla="*/ 104 h 166"/>
                <a:gd name="T42" fmla="*/ 27 w 123"/>
                <a:gd name="T43" fmla="*/ 138 h 166"/>
                <a:gd name="T44" fmla="*/ 61 w 123"/>
                <a:gd name="T45" fmla="*/ 15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166">
                  <a:moveTo>
                    <a:pt x="0" y="1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7" y="50"/>
                    <a:pt x="43" y="42"/>
                    <a:pt x="62" y="42"/>
                  </a:cubicBezTo>
                  <a:cubicBezTo>
                    <a:pt x="79" y="42"/>
                    <a:pt x="94" y="48"/>
                    <a:pt x="105" y="60"/>
                  </a:cubicBezTo>
                  <a:cubicBezTo>
                    <a:pt x="117" y="73"/>
                    <a:pt x="123" y="87"/>
                    <a:pt x="123" y="105"/>
                  </a:cubicBezTo>
                  <a:cubicBezTo>
                    <a:pt x="123" y="122"/>
                    <a:pt x="117" y="136"/>
                    <a:pt x="105" y="148"/>
                  </a:cubicBezTo>
                  <a:cubicBezTo>
                    <a:pt x="93" y="160"/>
                    <a:pt x="79" y="166"/>
                    <a:pt x="62" y="166"/>
                  </a:cubicBezTo>
                  <a:cubicBezTo>
                    <a:pt x="42" y="166"/>
                    <a:pt x="27" y="158"/>
                    <a:pt x="15" y="142"/>
                  </a:cubicBezTo>
                  <a:cubicBezTo>
                    <a:pt x="15" y="163"/>
                    <a:pt x="15" y="163"/>
                    <a:pt x="15" y="163"/>
                  </a:cubicBezTo>
                  <a:lnTo>
                    <a:pt x="0" y="163"/>
                  </a:lnTo>
                  <a:close/>
                  <a:moveTo>
                    <a:pt x="61" y="152"/>
                  </a:moveTo>
                  <a:cubicBezTo>
                    <a:pt x="79" y="152"/>
                    <a:pt x="92" y="144"/>
                    <a:pt x="101" y="128"/>
                  </a:cubicBezTo>
                  <a:cubicBezTo>
                    <a:pt x="105" y="120"/>
                    <a:pt x="107" y="112"/>
                    <a:pt x="107" y="104"/>
                  </a:cubicBezTo>
                  <a:cubicBezTo>
                    <a:pt x="107" y="96"/>
                    <a:pt x="105" y="88"/>
                    <a:pt x="101" y="80"/>
                  </a:cubicBezTo>
                  <a:cubicBezTo>
                    <a:pt x="97" y="72"/>
                    <a:pt x="91" y="67"/>
                    <a:pt x="84" y="62"/>
                  </a:cubicBezTo>
                  <a:cubicBezTo>
                    <a:pt x="77" y="58"/>
                    <a:pt x="69" y="56"/>
                    <a:pt x="61" y="56"/>
                  </a:cubicBezTo>
                  <a:cubicBezTo>
                    <a:pt x="52" y="56"/>
                    <a:pt x="45" y="58"/>
                    <a:pt x="37" y="62"/>
                  </a:cubicBezTo>
                  <a:cubicBezTo>
                    <a:pt x="30" y="67"/>
                    <a:pt x="24" y="72"/>
                    <a:pt x="20" y="79"/>
                  </a:cubicBezTo>
                  <a:cubicBezTo>
                    <a:pt x="16" y="87"/>
                    <a:pt x="14" y="95"/>
                    <a:pt x="14" y="104"/>
                  </a:cubicBezTo>
                  <a:cubicBezTo>
                    <a:pt x="14" y="117"/>
                    <a:pt x="18" y="129"/>
                    <a:pt x="27" y="138"/>
                  </a:cubicBezTo>
                  <a:cubicBezTo>
                    <a:pt x="36" y="147"/>
                    <a:pt x="47" y="152"/>
                    <a:pt x="61" y="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83948C2-B315-499D-AB0A-B65C681EC4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25238" y="1054101"/>
              <a:ext cx="55562" cy="76200"/>
            </a:xfrm>
            <a:custGeom>
              <a:avLst/>
              <a:gdLst>
                <a:gd name="T0" fmla="*/ 123 w 123"/>
                <a:gd name="T1" fmla="*/ 47 h 168"/>
                <a:gd name="T2" fmla="*/ 123 w 123"/>
                <a:gd name="T3" fmla="*/ 165 h 168"/>
                <a:gd name="T4" fmla="*/ 108 w 123"/>
                <a:gd name="T5" fmla="*/ 165 h 168"/>
                <a:gd name="T6" fmla="*/ 108 w 123"/>
                <a:gd name="T7" fmla="*/ 145 h 168"/>
                <a:gd name="T8" fmla="*/ 61 w 123"/>
                <a:gd name="T9" fmla="*/ 168 h 168"/>
                <a:gd name="T10" fmla="*/ 17 w 123"/>
                <a:gd name="T11" fmla="*/ 150 h 168"/>
                <a:gd name="T12" fmla="*/ 0 w 123"/>
                <a:gd name="T13" fmla="*/ 106 h 168"/>
                <a:gd name="T14" fmla="*/ 18 w 123"/>
                <a:gd name="T15" fmla="*/ 62 h 168"/>
                <a:gd name="T16" fmla="*/ 61 w 123"/>
                <a:gd name="T17" fmla="*/ 44 h 168"/>
                <a:gd name="T18" fmla="*/ 108 w 123"/>
                <a:gd name="T19" fmla="*/ 69 h 168"/>
                <a:gd name="T20" fmla="*/ 108 w 123"/>
                <a:gd name="T21" fmla="*/ 47 h 168"/>
                <a:gd name="T22" fmla="*/ 123 w 123"/>
                <a:gd name="T23" fmla="*/ 47 h 168"/>
                <a:gd name="T24" fmla="*/ 62 w 123"/>
                <a:gd name="T25" fmla="*/ 59 h 168"/>
                <a:gd name="T26" fmla="*/ 22 w 123"/>
                <a:gd name="T27" fmla="*/ 83 h 168"/>
                <a:gd name="T28" fmla="*/ 15 w 123"/>
                <a:gd name="T29" fmla="*/ 106 h 168"/>
                <a:gd name="T30" fmla="*/ 22 w 123"/>
                <a:gd name="T31" fmla="*/ 130 h 168"/>
                <a:gd name="T32" fmla="*/ 39 w 123"/>
                <a:gd name="T33" fmla="*/ 148 h 168"/>
                <a:gd name="T34" fmla="*/ 62 w 123"/>
                <a:gd name="T35" fmla="*/ 155 h 168"/>
                <a:gd name="T36" fmla="*/ 86 w 123"/>
                <a:gd name="T37" fmla="*/ 148 h 168"/>
                <a:gd name="T38" fmla="*/ 103 w 123"/>
                <a:gd name="T39" fmla="*/ 131 h 168"/>
                <a:gd name="T40" fmla="*/ 109 w 123"/>
                <a:gd name="T41" fmla="*/ 107 h 168"/>
                <a:gd name="T42" fmla="*/ 96 w 123"/>
                <a:gd name="T43" fmla="*/ 73 h 168"/>
                <a:gd name="T44" fmla="*/ 62 w 123"/>
                <a:gd name="T45" fmla="*/ 59 h 168"/>
                <a:gd name="T46" fmla="*/ 42 w 123"/>
                <a:gd name="T47" fmla="*/ 0 h 168"/>
                <a:gd name="T48" fmla="*/ 51 w 123"/>
                <a:gd name="T49" fmla="*/ 4 h 168"/>
                <a:gd name="T50" fmla="*/ 55 w 123"/>
                <a:gd name="T51" fmla="*/ 13 h 168"/>
                <a:gd name="T52" fmla="*/ 51 w 123"/>
                <a:gd name="T53" fmla="*/ 22 h 168"/>
                <a:gd name="T54" fmla="*/ 42 w 123"/>
                <a:gd name="T55" fmla="*/ 26 h 168"/>
                <a:gd name="T56" fmla="*/ 33 w 123"/>
                <a:gd name="T57" fmla="*/ 22 h 168"/>
                <a:gd name="T58" fmla="*/ 30 w 123"/>
                <a:gd name="T59" fmla="*/ 13 h 168"/>
                <a:gd name="T60" fmla="*/ 33 w 123"/>
                <a:gd name="T61" fmla="*/ 4 h 168"/>
                <a:gd name="T62" fmla="*/ 42 w 123"/>
                <a:gd name="T63" fmla="*/ 0 h 168"/>
                <a:gd name="T64" fmla="*/ 87 w 123"/>
                <a:gd name="T65" fmla="*/ 0 h 168"/>
                <a:gd name="T66" fmla="*/ 96 w 123"/>
                <a:gd name="T67" fmla="*/ 4 h 168"/>
                <a:gd name="T68" fmla="*/ 99 w 123"/>
                <a:gd name="T69" fmla="*/ 13 h 168"/>
                <a:gd name="T70" fmla="*/ 96 w 123"/>
                <a:gd name="T71" fmla="*/ 22 h 168"/>
                <a:gd name="T72" fmla="*/ 87 w 123"/>
                <a:gd name="T73" fmla="*/ 26 h 168"/>
                <a:gd name="T74" fmla="*/ 78 w 123"/>
                <a:gd name="T75" fmla="*/ 22 h 168"/>
                <a:gd name="T76" fmla="*/ 74 w 123"/>
                <a:gd name="T77" fmla="*/ 13 h 168"/>
                <a:gd name="T78" fmla="*/ 78 w 123"/>
                <a:gd name="T79" fmla="*/ 4 h 168"/>
                <a:gd name="T80" fmla="*/ 87 w 123"/>
                <a:gd name="T8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68">
                  <a:moveTo>
                    <a:pt x="123" y="47"/>
                  </a:moveTo>
                  <a:cubicBezTo>
                    <a:pt x="123" y="165"/>
                    <a:pt x="123" y="165"/>
                    <a:pt x="123" y="165"/>
                  </a:cubicBezTo>
                  <a:cubicBezTo>
                    <a:pt x="108" y="165"/>
                    <a:pt x="108" y="165"/>
                    <a:pt x="108" y="16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95" y="161"/>
                    <a:pt x="80" y="168"/>
                    <a:pt x="61" y="168"/>
                  </a:cubicBezTo>
                  <a:cubicBezTo>
                    <a:pt x="44" y="168"/>
                    <a:pt x="29" y="162"/>
                    <a:pt x="17" y="150"/>
                  </a:cubicBezTo>
                  <a:cubicBezTo>
                    <a:pt x="6" y="138"/>
                    <a:pt x="0" y="123"/>
                    <a:pt x="0" y="106"/>
                  </a:cubicBezTo>
                  <a:cubicBezTo>
                    <a:pt x="0" y="89"/>
                    <a:pt x="6" y="74"/>
                    <a:pt x="18" y="62"/>
                  </a:cubicBezTo>
                  <a:cubicBezTo>
                    <a:pt x="30" y="50"/>
                    <a:pt x="44" y="44"/>
                    <a:pt x="61" y="44"/>
                  </a:cubicBezTo>
                  <a:cubicBezTo>
                    <a:pt x="81" y="44"/>
                    <a:pt x="96" y="52"/>
                    <a:pt x="108" y="69"/>
                  </a:cubicBezTo>
                  <a:cubicBezTo>
                    <a:pt x="108" y="47"/>
                    <a:pt x="108" y="47"/>
                    <a:pt x="108" y="47"/>
                  </a:cubicBezTo>
                  <a:lnTo>
                    <a:pt x="123" y="47"/>
                  </a:lnTo>
                  <a:close/>
                  <a:moveTo>
                    <a:pt x="62" y="59"/>
                  </a:moveTo>
                  <a:cubicBezTo>
                    <a:pt x="44" y="59"/>
                    <a:pt x="31" y="67"/>
                    <a:pt x="22" y="83"/>
                  </a:cubicBezTo>
                  <a:cubicBezTo>
                    <a:pt x="18" y="90"/>
                    <a:pt x="15" y="98"/>
                    <a:pt x="15" y="106"/>
                  </a:cubicBezTo>
                  <a:cubicBezTo>
                    <a:pt x="15" y="115"/>
                    <a:pt x="18" y="123"/>
                    <a:pt x="22" y="130"/>
                  </a:cubicBezTo>
                  <a:cubicBezTo>
                    <a:pt x="26" y="138"/>
                    <a:pt x="32" y="144"/>
                    <a:pt x="39" y="148"/>
                  </a:cubicBezTo>
                  <a:cubicBezTo>
                    <a:pt x="46" y="152"/>
                    <a:pt x="54" y="155"/>
                    <a:pt x="62" y="155"/>
                  </a:cubicBezTo>
                  <a:cubicBezTo>
                    <a:pt x="71" y="155"/>
                    <a:pt x="78" y="152"/>
                    <a:pt x="86" y="148"/>
                  </a:cubicBezTo>
                  <a:cubicBezTo>
                    <a:pt x="93" y="144"/>
                    <a:pt x="99" y="138"/>
                    <a:pt x="103" y="131"/>
                  </a:cubicBezTo>
                  <a:cubicBezTo>
                    <a:pt x="107" y="124"/>
                    <a:pt x="109" y="116"/>
                    <a:pt x="109" y="107"/>
                  </a:cubicBezTo>
                  <a:cubicBezTo>
                    <a:pt x="109" y="93"/>
                    <a:pt x="105" y="82"/>
                    <a:pt x="96" y="73"/>
                  </a:cubicBezTo>
                  <a:cubicBezTo>
                    <a:pt x="87" y="63"/>
                    <a:pt x="76" y="59"/>
                    <a:pt x="62" y="59"/>
                  </a:cubicBezTo>
                  <a:moveTo>
                    <a:pt x="42" y="0"/>
                  </a:moveTo>
                  <a:cubicBezTo>
                    <a:pt x="46" y="0"/>
                    <a:pt x="49" y="2"/>
                    <a:pt x="51" y="4"/>
                  </a:cubicBezTo>
                  <a:cubicBezTo>
                    <a:pt x="54" y="7"/>
                    <a:pt x="55" y="10"/>
                    <a:pt x="55" y="13"/>
                  </a:cubicBezTo>
                  <a:cubicBezTo>
                    <a:pt x="55" y="16"/>
                    <a:pt x="54" y="19"/>
                    <a:pt x="51" y="22"/>
                  </a:cubicBezTo>
                  <a:cubicBezTo>
                    <a:pt x="49" y="24"/>
                    <a:pt x="46" y="26"/>
                    <a:pt x="42" y="26"/>
                  </a:cubicBezTo>
                  <a:cubicBezTo>
                    <a:pt x="39" y="26"/>
                    <a:pt x="36" y="24"/>
                    <a:pt x="33" y="22"/>
                  </a:cubicBezTo>
                  <a:cubicBezTo>
                    <a:pt x="31" y="19"/>
                    <a:pt x="30" y="16"/>
                    <a:pt x="30" y="13"/>
                  </a:cubicBezTo>
                  <a:cubicBezTo>
                    <a:pt x="30" y="10"/>
                    <a:pt x="31" y="7"/>
                    <a:pt x="33" y="4"/>
                  </a:cubicBezTo>
                  <a:cubicBezTo>
                    <a:pt x="36" y="2"/>
                    <a:pt x="39" y="0"/>
                    <a:pt x="42" y="0"/>
                  </a:cubicBezTo>
                  <a:moveTo>
                    <a:pt x="87" y="0"/>
                  </a:moveTo>
                  <a:cubicBezTo>
                    <a:pt x="90" y="0"/>
                    <a:pt x="93" y="2"/>
                    <a:pt x="96" y="4"/>
                  </a:cubicBezTo>
                  <a:cubicBezTo>
                    <a:pt x="98" y="7"/>
                    <a:pt x="99" y="10"/>
                    <a:pt x="99" y="13"/>
                  </a:cubicBezTo>
                  <a:cubicBezTo>
                    <a:pt x="99" y="16"/>
                    <a:pt x="98" y="19"/>
                    <a:pt x="96" y="22"/>
                  </a:cubicBezTo>
                  <a:cubicBezTo>
                    <a:pt x="93" y="24"/>
                    <a:pt x="90" y="26"/>
                    <a:pt x="87" y="26"/>
                  </a:cubicBezTo>
                  <a:cubicBezTo>
                    <a:pt x="83" y="26"/>
                    <a:pt x="80" y="24"/>
                    <a:pt x="78" y="22"/>
                  </a:cubicBezTo>
                  <a:cubicBezTo>
                    <a:pt x="75" y="19"/>
                    <a:pt x="74" y="16"/>
                    <a:pt x="74" y="13"/>
                  </a:cubicBezTo>
                  <a:cubicBezTo>
                    <a:pt x="74" y="10"/>
                    <a:pt x="75" y="7"/>
                    <a:pt x="78" y="4"/>
                  </a:cubicBezTo>
                  <a:cubicBezTo>
                    <a:pt x="80" y="2"/>
                    <a:pt x="83" y="0"/>
                    <a:pt x="8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6686681-4D23-46F4-9F2A-7BE3B251FE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88738" y="1055688"/>
              <a:ext cx="26987" cy="73025"/>
            </a:xfrm>
            <a:custGeom>
              <a:avLst/>
              <a:gdLst>
                <a:gd name="T0" fmla="*/ 6 w 17"/>
                <a:gd name="T1" fmla="*/ 0 h 46"/>
                <a:gd name="T2" fmla="*/ 10 w 17"/>
                <a:gd name="T3" fmla="*/ 0 h 46"/>
                <a:gd name="T4" fmla="*/ 10 w 17"/>
                <a:gd name="T5" fmla="*/ 12 h 46"/>
                <a:gd name="T6" fmla="*/ 17 w 17"/>
                <a:gd name="T7" fmla="*/ 12 h 46"/>
                <a:gd name="T8" fmla="*/ 17 w 17"/>
                <a:gd name="T9" fmla="*/ 16 h 46"/>
                <a:gd name="T10" fmla="*/ 10 w 17"/>
                <a:gd name="T11" fmla="*/ 16 h 46"/>
                <a:gd name="T12" fmla="*/ 10 w 17"/>
                <a:gd name="T13" fmla="*/ 46 h 46"/>
                <a:gd name="T14" fmla="*/ 6 w 17"/>
                <a:gd name="T15" fmla="*/ 46 h 46"/>
                <a:gd name="T16" fmla="*/ 6 w 17"/>
                <a:gd name="T17" fmla="*/ 16 h 46"/>
                <a:gd name="T18" fmla="*/ 0 w 17"/>
                <a:gd name="T19" fmla="*/ 16 h 46"/>
                <a:gd name="T20" fmla="*/ 0 w 17"/>
                <a:gd name="T21" fmla="*/ 12 h 46"/>
                <a:gd name="T22" fmla="*/ 6 w 17"/>
                <a:gd name="T23" fmla="*/ 12 h 46"/>
                <a:gd name="T24" fmla="*/ 6 w 17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6">
                  <a:moveTo>
                    <a:pt x="6" y="0"/>
                  </a:moveTo>
                  <a:lnTo>
                    <a:pt x="10" y="0"/>
                  </a:lnTo>
                  <a:lnTo>
                    <a:pt x="10" y="12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0" y="1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DBE6E9C-75A7-4B33-9D5D-D781E08B53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2075" y="1055688"/>
              <a:ext cx="28575" cy="73025"/>
            </a:xfrm>
            <a:custGeom>
              <a:avLst/>
              <a:gdLst>
                <a:gd name="T0" fmla="*/ 6 w 18"/>
                <a:gd name="T1" fmla="*/ 0 h 46"/>
                <a:gd name="T2" fmla="*/ 11 w 18"/>
                <a:gd name="T3" fmla="*/ 0 h 46"/>
                <a:gd name="T4" fmla="*/ 11 w 18"/>
                <a:gd name="T5" fmla="*/ 12 h 46"/>
                <a:gd name="T6" fmla="*/ 18 w 18"/>
                <a:gd name="T7" fmla="*/ 12 h 46"/>
                <a:gd name="T8" fmla="*/ 18 w 18"/>
                <a:gd name="T9" fmla="*/ 16 h 46"/>
                <a:gd name="T10" fmla="*/ 11 w 18"/>
                <a:gd name="T11" fmla="*/ 16 h 46"/>
                <a:gd name="T12" fmla="*/ 11 w 18"/>
                <a:gd name="T13" fmla="*/ 46 h 46"/>
                <a:gd name="T14" fmla="*/ 6 w 18"/>
                <a:gd name="T15" fmla="*/ 46 h 46"/>
                <a:gd name="T16" fmla="*/ 6 w 18"/>
                <a:gd name="T17" fmla="*/ 16 h 46"/>
                <a:gd name="T18" fmla="*/ 0 w 18"/>
                <a:gd name="T19" fmla="*/ 16 h 46"/>
                <a:gd name="T20" fmla="*/ 0 w 18"/>
                <a:gd name="T21" fmla="*/ 12 h 46"/>
                <a:gd name="T22" fmla="*/ 6 w 18"/>
                <a:gd name="T23" fmla="*/ 12 h 46"/>
                <a:gd name="T24" fmla="*/ 6 w 18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6">
                  <a:moveTo>
                    <a:pt x="6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1" y="16"/>
                  </a:lnTo>
                  <a:lnTo>
                    <a:pt x="11" y="46"/>
                  </a:lnTo>
                  <a:lnTo>
                    <a:pt x="6" y="4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8401AEF-0D91-480F-B2E7-6B5A0462E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7000" y="1073151"/>
              <a:ext cx="28575" cy="55563"/>
            </a:xfrm>
            <a:custGeom>
              <a:avLst/>
              <a:gdLst>
                <a:gd name="T0" fmla="*/ 0 w 60"/>
                <a:gd name="T1" fmla="*/ 3 h 121"/>
                <a:gd name="T2" fmla="*/ 16 w 60"/>
                <a:gd name="T3" fmla="*/ 3 h 121"/>
                <a:gd name="T4" fmla="*/ 16 w 60"/>
                <a:gd name="T5" fmla="*/ 20 h 121"/>
                <a:gd name="T6" fmla="*/ 47 w 60"/>
                <a:gd name="T7" fmla="*/ 0 h 121"/>
                <a:gd name="T8" fmla="*/ 60 w 60"/>
                <a:gd name="T9" fmla="*/ 4 h 121"/>
                <a:gd name="T10" fmla="*/ 52 w 60"/>
                <a:gd name="T11" fmla="*/ 17 h 121"/>
                <a:gd name="T12" fmla="*/ 44 w 60"/>
                <a:gd name="T13" fmla="*/ 15 h 121"/>
                <a:gd name="T14" fmla="*/ 19 w 60"/>
                <a:gd name="T15" fmla="*/ 41 h 121"/>
                <a:gd name="T16" fmla="*/ 16 w 60"/>
                <a:gd name="T17" fmla="*/ 81 h 121"/>
                <a:gd name="T18" fmla="*/ 16 w 60"/>
                <a:gd name="T19" fmla="*/ 121 h 121"/>
                <a:gd name="T20" fmla="*/ 0 w 60"/>
                <a:gd name="T21" fmla="*/ 121 h 121"/>
                <a:gd name="T22" fmla="*/ 0 w 60"/>
                <a:gd name="T23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21">
                  <a:moveTo>
                    <a:pt x="0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5" y="7"/>
                    <a:pt x="35" y="0"/>
                    <a:pt x="47" y="0"/>
                  </a:cubicBezTo>
                  <a:cubicBezTo>
                    <a:pt x="51" y="0"/>
                    <a:pt x="55" y="1"/>
                    <a:pt x="60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9" y="16"/>
                    <a:pt x="46" y="15"/>
                    <a:pt x="44" y="15"/>
                  </a:cubicBezTo>
                  <a:cubicBezTo>
                    <a:pt x="32" y="15"/>
                    <a:pt x="24" y="24"/>
                    <a:pt x="19" y="41"/>
                  </a:cubicBezTo>
                  <a:cubicBezTo>
                    <a:pt x="17" y="47"/>
                    <a:pt x="16" y="61"/>
                    <a:pt x="16" y="8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0" y="121"/>
                    <a:pt x="0" y="121"/>
                    <a:pt x="0" y="121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32B9D90-E975-409E-967A-D54B76E60E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85575" y="1073151"/>
              <a:ext cx="55562" cy="57150"/>
            </a:xfrm>
            <a:custGeom>
              <a:avLst/>
              <a:gdLst>
                <a:gd name="T0" fmla="*/ 105 w 122"/>
                <a:gd name="T1" fmla="*/ 82 h 124"/>
                <a:gd name="T2" fmla="*/ 118 w 122"/>
                <a:gd name="T3" fmla="*/ 89 h 124"/>
                <a:gd name="T4" fmla="*/ 85 w 122"/>
                <a:gd name="T5" fmla="*/ 120 h 124"/>
                <a:gd name="T6" fmla="*/ 61 w 122"/>
                <a:gd name="T7" fmla="*/ 124 h 124"/>
                <a:gd name="T8" fmla="*/ 17 w 122"/>
                <a:gd name="T9" fmla="*/ 107 h 124"/>
                <a:gd name="T10" fmla="*/ 0 w 122"/>
                <a:gd name="T11" fmla="*/ 63 h 124"/>
                <a:gd name="T12" fmla="*/ 13 w 122"/>
                <a:gd name="T13" fmla="*/ 23 h 124"/>
                <a:gd name="T14" fmla="*/ 60 w 122"/>
                <a:gd name="T15" fmla="*/ 0 h 124"/>
                <a:gd name="T16" fmla="*/ 109 w 122"/>
                <a:gd name="T17" fmla="*/ 23 h 124"/>
                <a:gd name="T18" fmla="*/ 122 w 122"/>
                <a:gd name="T19" fmla="*/ 63 h 124"/>
                <a:gd name="T20" fmla="*/ 15 w 122"/>
                <a:gd name="T21" fmla="*/ 63 h 124"/>
                <a:gd name="T22" fmla="*/ 28 w 122"/>
                <a:gd name="T23" fmla="*/ 97 h 124"/>
                <a:gd name="T24" fmla="*/ 60 w 122"/>
                <a:gd name="T25" fmla="*/ 111 h 124"/>
                <a:gd name="T26" fmla="*/ 92 w 122"/>
                <a:gd name="T27" fmla="*/ 99 h 124"/>
                <a:gd name="T28" fmla="*/ 105 w 122"/>
                <a:gd name="T29" fmla="*/ 82 h 124"/>
                <a:gd name="T30" fmla="*/ 105 w 122"/>
                <a:gd name="T31" fmla="*/ 50 h 124"/>
                <a:gd name="T32" fmla="*/ 81 w 122"/>
                <a:gd name="T33" fmla="*/ 19 h 124"/>
                <a:gd name="T34" fmla="*/ 61 w 122"/>
                <a:gd name="T35" fmla="*/ 15 h 124"/>
                <a:gd name="T36" fmla="*/ 31 w 122"/>
                <a:gd name="T37" fmla="*/ 26 h 124"/>
                <a:gd name="T38" fmla="*/ 17 w 122"/>
                <a:gd name="T39" fmla="*/ 50 h 124"/>
                <a:gd name="T40" fmla="*/ 105 w 122"/>
                <a:gd name="T41" fmla="*/ 5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24">
                  <a:moveTo>
                    <a:pt x="105" y="82"/>
                  </a:moveTo>
                  <a:cubicBezTo>
                    <a:pt x="118" y="89"/>
                    <a:pt x="118" y="89"/>
                    <a:pt x="118" y="89"/>
                  </a:cubicBezTo>
                  <a:cubicBezTo>
                    <a:pt x="110" y="105"/>
                    <a:pt x="99" y="115"/>
                    <a:pt x="85" y="120"/>
                  </a:cubicBezTo>
                  <a:cubicBezTo>
                    <a:pt x="78" y="123"/>
                    <a:pt x="70" y="124"/>
                    <a:pt x="61" y="124"/>
                  </a:cubicBezTo>
                  <a:cubicBezTo>
                    <a:pt x="43" y="124"/>
                    <a:pt x="29" y="119"/>
                    <a:pt x="17" y="107"/>
                  </a:cubicBezTo>
                  <a:cubicBezTo>
                    <a:pt x="5" y="95"/>
                    <a:pt x="0" y="80"/>
                    <a:pt x="0" y="63"/>
                  </a:cubicBezTo>
                  <a:cubicBezTo>
                    <a:pt x="0" y="48"/>
                    <a:pt x="4" y="34"/>
                    <a:pt x="13" y="23"/>
                  </a:cubicBezTo>
                  <a:cubicBezTo>
                    <a:pt x="25" y="8"/>
                    <a:pt x="41" y="0"/>
                    <a:pt x="60" y="0"/>
                  </a:cubicBezTo>
                  <a:cubicBezTo>
                    <a:pt x="80" y="0"/>
                    <a:pt x="97" y="8"/>
                    <a:pt x="109" y="23"/>
                  </a:cubicBezTo>
                  <a:cubicBezTo>
                    <a:pt x="117" y="34"/>
                    <a:pt x="121" y="47"/>
                    <a:pt x="122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77"/>
                    <a:pt x="20" y="88"/>
                    <a:pt x="28" y="97"/>
                  </a:cubicBezTo>
                  <a:cubicBezTo>
                    <a:pt x="36" y="106"/>
                    <a:pt x="47" y="111"/>
                    <a:pt x="60" y="111"/>
                  </a:cubicBezTo>
                  <a:cubicBezTo>
                    <a:pt x="72" y="111"/>
                    <a:pt x="83" y="107"/>
                    <a:pt x="92" y="99"/>
                  </a:cubicBezTo>
                  <a:cubicBezTo>
                    <a:pt x="96" y="96"/>
                    <a:pt x="100" y="90"/>
                    <a:pt x="105" y="82"/>
                  </a:cubicBezTo>
                  <a:moveTo>
                    <a:pt x="105" y="50"/>
                  </a:moveTo>
                  <a:cubicBezTo>
                    <a:pt x="101" y="35"/>
                    <a:pt x="93" y="25"/>
                    <a:pt x="81" y="19"/>
                  </a:cubicBezTo>
                  <a:cubicBezTo>
                    <a:pt x="74" y="16"/>
                    <a:pt x="68" y="15"/>
                    <a:pt x="61" y="15"/>
                  </a:cubicBezTo>
                  <a:cubicBezTo>
                    <a:pt x="49" y="15"/>
                    <a:pt x="39" y="18"/>
                    <a:pt x="31" y="26"/>
                  </a:cubicBezTo>
                  <a:cubicBezTo>
                    <a:pt x="25" y="31"/>
                    <a:pt x="20" y="39"/>
                    <a:pt x="17" y="50"/>
                  </a:cubicBezTo>
                  <a:lnTo>
                    <a:pt x="10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256DB8-C979-4A13-BDE7-435360D7C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79238" y="1055688"/>
              <a:ext cx="47625" cy="74613"/>
            </a:xfrm>
            <a:custGeom>
              <a:avLst/>
              <a:gdLst>
                <a:gd name="T0" fmla="*/ 0 w 106"/>
                <a:gd name="T1" fmla="*/ 0 h 163"/>
                <a:gd name="T2" fmla="*/ 16 w 106"/>
                <a:gd name="T3" fmla="*/ 0 h 163"/>
                <a:gd name="T4" fmla="*/ 16 w 106"/>
                <a:gd name="T5" fmla="*/ 96 h 163"/>
                <a:gd name="T6" fmla="*/ 17 w 106"/>
                <a:gd name="T7" fmla="*/ 117 h 163"/>
                <a:gd name="T8" fmla="*/ 36 w 106"/>
                <a:gd name="T9" fmla="*/ 144 h 163"/>
                <a:gd name="T10" fmla="*/ 54 w 106"/>
                <a:gd name="T11" fmla="*/ 148 h 163"/>
                <a:gd name="T12" fmla="*/ 81 w 106"/>
                <a:gd name="T13" fmla="*/ 136 h 163"/>
                <a:gd name="T14" fmla="*/ 88 w 106"/>
                <a:gd name="T15" fmla="*/ 121 h 163"/>
                <a:gd name="T16" fmla="*/ 90 w 106"/>
                <a:gd name="T17" fmla="*/ 96 h 163"/>
                <a:gd name="T18" fmla="*/ 90 w 106"/>
                <a:gd name="T19" fmla="*/ 0 h 163"/>
                <a:gd name="T20" fmla="*/ 106 w 106"/>
                <a:gd name="T21" fmla="*/ 0 h 163"/>
                <a:gd name="T22" fmla="*/ 106 w 106"/>
                <a:gd name="T23" fmla="*/ 96 h 163"/>
                <a:gd name="T24" fmla="*/ 103 w 106"/>
                <a:gd name="T25" fmla="*/ 128 h 163"/>
                <a:gd name="T26" fmla="*/ 85 w 106"/>
                <a:gd name="T27" fmla="*/ 153 h 163"/>
                <a:gd name="T28" fmla="*/ 55 w 106"/>
                <a:gd name="T29" fmla="*/ 163 h 163"/>
                <a:gd name="T30" fmla="*/ 23 w 106"/>
                <a:gd name="T31" fmla="*/ 155 h 163"/>
                <a:gd name="T32" fmla="*/ 3 w 106"/>
                <a:gd name="T33" fmla="*/ 130 h 163"/>
                <a:gd name="T34" fmla="*/ 0 w 106"/>
                <a:gd name="T35" fmla="*/ 96 h 163"/>
                <a:gd name="T36" fmla="*/ 0 w 106"/>
                <a:gd name="T3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7"/>
                    <a:pt x="16" y="114"/>
                    <a:pt x="17" y="117"/>
                  </a:cubicBezTo>
                  <a:cubicBezTo>
                    <a:pt x="18" y="130"/>
                    <a:pt x="25" y="139"/>
                    <a:pt x="36" y="144"/>
                  </a:cubicBezTo>
                  <a:cubicBezTo>
                    <a:pt x="42" y="147"/>
                    <a:pt x="48" y="148"/>
                    <a:pt x="54" y="148"/>
                  </a:cubicBezTo>
                  <a:cubicBezTo>
                    <a:pt x="65" y="148"/>
                    <a:pt x="74" y="144"/>
                    <a:pt x="81" y="136"/>
                  </a:cubicBezTo>
                  <a:cubicBezTo>
                    <a:pt x="84" y="132"/>
                    <a:pt x="87" y="127"/>
                    <a:pt x="88" y="121"/>
                  </a:cubicBezTo>
                  <a:cubicBezTo>
                    <a:pt x="89" y="117"/>
                    <a:pt x="90" y="109"/>
                    <a:pt x="90" y="96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110"/>
                    <a:pt x="105" y="120"/>
                    <a:pt x="103" y="128"/>
                  </a:cubicBezTo>
                  <a:cubicBezTo>
                    <a:pt x="99" y="138"/>
                    <a:pt x="94" y="147"/>
                    <a:pt x="85" y="153"/>
                  </a:cubicBezTo>
                  <a:cubicBezTo>
                    <a:pt x="77" y="160"/>
                    <a:pt x="66" y="163"/>
                    <a:pt x="55" y="163"/>
                  </a:cubicBezTo>
                  <a:cubicBezTo>
                    <a:pt x="43" y="163"/>
                    <a:pt x="32" y="161"/>
                    <a:pt x="23" y="155"/>
                  </a:cubicBezTo>
                  <a:cubicBezTo>
                    <a:pt x="13" y="149"/>
                    <a:pt x="6" y="141"/>
                    <a:pt x="3" y="130"/>
                  </a:cubicBezTo>
                  <a:cubicBezTo>
                    <a:pt x="1" y="123"/>
                    <a:pt x="0" y="112"/>
                    <a:pt x="0" y="9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0733D71-4CB3-40B2-B2CD-B95D8CBA0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1150" y="1073151"/>
              <a:ext cx="79375" cy="55563"/>
            </a:xfrm>
            <a:custGeom>
              <a:avLst/>
              <a:gdLst>
                <a:gd name="T0" fmla="*/ 0 w 177"/>
                <a:gd name="T1" fmla="*/ 3 h 121"/>
                <a:gd name="T2" fmla="*/ 16 w 177"/>
                <a:gd name="T3" fmla="*/ 3 h 121"/>
                <a:gd name="T4" fmla="*/ 16 w 177"/>
                <a:gd name="T5" fmla="*/ 24 h 121"/>
                <a:gd name="T6" fmla="*/ 56 w 177"/>
                <a:gd name="T7" fmla="*/ 0 h 121"/>
                <a:gd name="T8" fmla="*/ 85 w 177"/>
                <a:gd name="T9" fmla="*/ 12 h 121"/>
                <a:gd name="T10" fmla="*/ 94 w 177"/>
                <a:gd name="T11" fmla="*/ 28 h 121"/>
                <a:gd name="T12" fmla="*/ 137 w 177"/>
                <a:gd name="T13" fmla="*/ 0 h 121"/>
                <a:gd name="T14" fmla="*/ 173 w 177"/>
                <a:gd name="T15" fmla="*/ 24 h 121"/>
                <a:gd name="T16" fmla="*/ 177 w 177"/>
                <a:gd name="T17" fmla="*/ 57 h 121"/>
                <a:gd name="T18" fmla="*/ 177 w 177"/>
                <a:gd name="T19" fmla="*/ 121 h 121"/>
                <a:gd name="T20" fmla="*/ 162 w 177"/>
                <a:gd name="T21" fmla="*/ 121 h 121"/>
                <a:gd name="T22" fmla="*/ 162 w 177"/>
                <a:gd name="T23" fmla="*/ 57 h 121"/>
                <a:gd name="T24" fmla="*/ 160 w 177"/>
                <a:gd name="T25" fmla="*/ 36 h 121"/>
                <a:gd name="T26" fmla="*/ 150 w 177"/>
                <a:gd name="T27" fmla="*/ 19 h 121"/>
                <a:gd name="T28" fmla="*/ 134 w 177"/>
                <a:gd name="T29" fmla="*/ 15 h 121"/>
                <a:gd name="T30" fmla="*/ 114 w 177"/>
                <a:gd name="T31" fmla="*/ 22 h 121"/>
                <a:gd name="T32" fmla="*/ 100 w 177"/>
                <a:gd name="T33" fmla="*/ 39 h 121"/>
                <a:gd name="T34" fmla="*/ 96 w 177"/>
                <a:gd name="T35" fmla="*/ 75 h 121"/>
                <a:gd name="T36" fmla="*/ 96 w 177"/>
                <a:gd name="T37" fmla="*/ 121 h 121"/>
                <a:gd name="T38" fmla="*/ 81 w 177"/>
                <a:gd name="T39" fmla="*/ 121 h 121"/>
                <a:gd name="T40" fmla="*/ 81 w 177"/>
                <a:gd name="T41" fmla="*/ 61 h 121"/>
                <a:gd name="T42" fmla="*/ 80 w 177"/>
                <a:gd name="T43" fmla="*/ 38 h 121"/>
                <a:gd name="T44" fmla="*/ 69 w 177"/>
                <a:gd name="T45" fmla="*/ 20 h 121"/>
                <a:gd name="T46" fmla="*/ 53 w 177"/>
                <a:gd name="T47" fmla="*/ 15 h 121"/>
                <a:gd name="T48" fmla="*/ 33 w 177"/>
                <a:gd name="T49" fmla="*/ 22 h 121"/>
                <a:gd name="T50" fmla="*/ 20 w 177"/>
                <a:gd name="T51" fmla="*/ 38 h 121"/>
                <a:gd name="T52" fmla="*/ 16 w 177"/>
                <a:gd name="T53" fmla="*/ 71 h 121"/>
                <a:gd name="T54" fmla="*/ 16 w 177"/>
                <a:gd name="T55" fmla="*/ 121 h 121"/>
                <a:gd name="T56" fmla="*/ 0 w 177"/>
                <a:gd name="T57" fmla="*/ 121 h 121"/>
                <a:gd name="T58" fmla="*/ 0 w 177"/>
                <a:gd name="T59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121">
                  <a:moveTo>
                    <a:pt x="0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7" y="8"/>
                    <a:pt x="40" y="0"/>
                    <a:pt x="56" y="0"/>
                  </a:cubicBezTo>
                  <a:cubicBezTo>
                    <a:pt x="68" y="0"/>
                    <a:pt x="78" y="4"/>
                    <a:pt x="85" y="12"/>
                  </a:cubicBezTo>
                  <a:cubicBezTo>
                    <a:pt x="88" y="16"/>
                    <a:pt x="91" y="22"/>
                    <a:pt x="94" y="28"/>
                  </a:cubicBezTo>
                  <a:cubicBezTo>
                    <a:pt x="104" y="10"/>
                    <a:pt x="118" y="0"/>
                    <a:pt x="137" y="0"/>
                  </a:cubicBezTo>
                  <a:cubicBezTo>
                    <a:pt x="154" y="0"/>
                    <a:pt x="166" y="8"/>
                    <a:pt x="173" y="24"/>
                  </a:cubicBezTo>
                  <a:cubicBezTo>
                    <a:pt x="176" y="31"/>
                    <a:pt x="177" y="42"/>
                    <a:pt x="177" y="57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47"/>
                    <a:pt x="161" y="40"/>
                    <a:pt x="160" y="36"/>
                  </a:cubicBezTo>
                  <a:cubicBezTo>
                    <a:pt x="159" y="29"/>
                    <a:pt x="155" y="23"/>
                    <a:pt x="150" y="19"/>
                  </a:cubicBezTo>
                  <a:cubicBezTo>
                    <a:pt x="145" y="16"/>
                    <a:pt x="140" y="15"/>
                    <a:pt x="134" y="15"/>
                  </a:cubicBezTo>
                  <a:cubicBezTo>
                    <a:pt x="126" y="15"/>
                    <a:pt x="120" y="17"/>
                    <a:pt x="114" y="22"/>
                  </a:cubicBezTo>
                  <a:cubicBezTo>
                    <a:pt x="108" y="26"/>
                    <a:pt x="103" y="32"/>
                    <a:pt x="100" y="39"/>
                  </a:cubicBezTo>
                  <a:cubicBezTo>
                    <a:pt x="98" y="46"/>
                    <a:pt x="96" y="58"/>
                    <a:pt x="96" y="75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50"/>
                    <a:pt x="81" y="42"/>
                    <a:pt x="80" y="38"/>
                  </a:cubicBezTo>
                  <a:cubicBezTo>
                    <a:pt x="78" y="30"/>
                    <a:pt x="75" y="24"/>
                    <a:pt x="69" y="20"/>
                  </a:cubicBezTo>
                  <a:cubicBezTo>
                    <a:pt x="65" y="17"/>
                    <a:pt x="59" y="15"/>
                    <a:pt x="53" y="15"/>
                  </a:cubicBezTo>
                  <a:cubicBezTo>
                    <a:pt x="46" y="15"/>
                    <a:pt x="39" y="17"/>
                    <a:pt x="33" y="22"/>
                  </a:cubicBezTo>
                  <a:cubicBezTo>
                    <a:pt x="27" y="26"/>
                    <a:pt x="23" y="32"/>
                    <a:pt x="20" y="38"/>
                  </a:cubicBezTo>
                  <a:cubicBezTo>
                    <a:pt x="17" y="46"/>
                    <a:pt x="16" y="57"/>
                    <a:pt x="16" y="7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0" y="121"/>
                    <a:pt x="0" y="121"/>
                    <a:pt x="0" y="121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663FB1D-973F-4C8E-B7A9-FE7D4CD6CA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31638" y="1073151"/>
              <a:ext cx="55562" cy="57150"/>
            </a:xfrm>
            <a:custGeom>
              <a:avLst/>
              <a:gdLst>
                <a:gd name="T0" fmla="*/ 105 w 122"/>
                <a:gd name="T1" fmla="*/ 82 h 124"/>
                <a:gd name="T2" fmla="*/ 118 w 122"/>
                <a:gd name="T3" fmla="*/ 89 h 124"/>
                <a:gd name="T4" fmla="*/ 85 w 122"/>
                <a:gd name="T5" fmla="*/ 120 h 124"/>
                <a:gd name="T6" fmla="*/ 61 w 122"/>
                <a:gd name="T7" fmla="*/ 124 h 124"/>
                <a:gd name="T8" fmla="*/ 17 w 122"/>
                <a:gd name="T9" fmla="*/ 107 h 124"/>
                <a:gd name="T10" fmla="*/ 0 w 122"/>
                <a:gd name="T11" fmla="*/ 63 h 124"/>
                <a:gd name="T12" fmla="*/ 14 w 122"/>
                <a:gd name="T13" fmla="*/ 23 h 124"/>
                <a:gd name="T14" fmla="*/ 60 w 122"/>
                <a:gd name="T15" fmla="*/ 0 h 124"/>
                <a:gd name="T16" fmla="*/ 109 w 122"/>
                <a:gd name="T17" fmla="*/ 23 h 124"/>
                <a:gd name="T18" fmla="*/ 122 w 122"/>
                <a:gd name="T19" fmla="*/ 63 h 124"/>
                <a:gd name="T20" fmla="*/ 15 w 122"/>
                <a:gd name="T21" fmla="*/ 63 h 124"/>
                <a:gd name="T22" fmla="*/ 28 w 122"/>
                <a:gd name="T23" fmla="*/ 97 h 124"/>
                <a:gd name="T24" fmla="*/ 60 w 122"/>
                <a:gd name="T25" fmla="*/ 111 h 124"/>
                <a:gd name="T26" fmla="*/ 92 w 122"/>
                <a:gd name="T27" fmla="*/ 99 h 124"/>
                <a:gd name="T28" fmla="*/ 105 w 122"/>
                <a:gd name="T29" fmla="*/ 82 h 124"/>
                <a:gd name="T30" fmla="*/ 105 w 122"/>
                <a:gd name="T31" fmla="*/ 50 h 124"/>
                <a:gd name="T32" fmla="*/ 81 w 122"/>
                <a:gd name="T33" fmla="*/ 19 h 124"/>
                <a:gd name="T34" fmla="*/ 61 w 122"/>
                <a:gd name="T35" fmla="*/ 15 h 124"/>
                <a:gd name="T36" fmla="*/ 31 w 122"/>
                <a:gd name="T37" fmla="*/ 26 h 124"/>
                <a:gd name="T38" fmla="*/ 17 w 122"/>
                <a:gd name="T39" fmla="*/ 50 h 124"/>
                <a:gd name="T40" fmla="*/ 105 w 122"/>
                <a:gd name="T41" fmla="*/ 5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24">
                  <a:moveTo>
                    <a:pt x="105" y="82"/>
                  </a:moveTo>
                  <a:cubicBezTo>
                    <a:pt x="118" y="89"/>
                    <a:pt x="118" y="89"/>
                    <a:pt x="118" y="89"/>
                  </a:cubicBezTo>
                  <a:cubicBezTo>
                    <a:pt x="110" y="105"/>
                    <a:pt x="99" y="115"/>
                    <a:pt x="85" y="120"/>
                  </a:cubicBezTo>
                  <a:cubicBezTo>
                    <a:pt x="78" y="123"/>
                    <a:pt x="70" y="124"/>
                    <a:pt x="61" y="124"/>
                  </a:cubicBezTo>
                  <a:cubicBezTo>
                    <a:pt x="44" y="124"/>
                    <a:pt x="29" y="119"/>
                    <a:pt x="17" y="107"/>
                  </a:cubicBezTo>
                  <a:cubicBezTo>
                    <a:pt x="6" y="95"/>
                    <a:pt x="0" y="80"/>
                    <a:pt x="0" y="63"/>
                  </a:cubicBezTo>
                  <a:cubicBezTo>
                    <a:pt x="0" y="48"/>
                    <a:pt x="4" y="34"/>
                    <a:pt x="14" y="23"/>
                  </a:cubicBezTo>
                  <a:cubicBezTo>
                    <a:pt x="25" y="8"/>
                    <a:pt x="41" y="0"/>
                    <a:pt x="60" y="0"/>
                  </a:cubicBezTo>
                  <a:cubicBezTo>
                    <a:pt x="81" y="0"/>
                    <a:pt x="97" y="8"/>
                    <a:pt x="109" y="23"/>
                  </a:cubicBezTo>
                  <a:cubicBezTo>
                    <a:pt x="117" y="34"/>
                    <a:pt x="122" y="47"/>
                    <a:pt x="122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77"/>
                    <a:pt x="20" y="88"/>
                    <a:pt x="28" y="97"/>
                  </a:cubicBezTo>
                  <a:cubicBezTo>
                    <a:pt x="36" y="106"/>
                    <a:pt x="47" y="111"/>
                    <a:pt x="60" y="111"/>
                  </a:cubicBezTo>
                  <a:cubicBezTo>
                    <a:pt x="73" y="111"/>
                    <a:pt x="83" y="107"/>
                    <a:pt x="92" y="99"/>
                  </a:cubicBezTo>
                  <a:cubicBezTo>
                    <a:pt x="96" y="96"/>
                    <a:pt x="100" y="90"/>
                    <a:pt x="105" y="82"/>
                  </a:cubicBezTo>
                  <a:moveTo>
                    <a:pt x="105" y="50"/>
                  </a:moveTo>
                  <a:cubicBezTo>
                    <a:pt x="101" y="35"/>
                    <a:pt x="93" y="25"/>
                    <a:pt x="81" y="19"/>
                  </a:cubicBezTo>
                  <a:cubicBezTo>
                    <a:pt x="74" y="16"/>
                    <a:pt x="68" y="15"/>
                    <a:pt x="61" y="15"/>
                  </a:cubicBezTo>
                  <a:cubicBezTo>
                    <a:pt x="49" y="15"/>
                    <a:pt x="39" y="18"/>
                    <a:pt x="31" y="26"/>
                  </a:cubicBezTo>
                  <a:cubicBezTo>
                    <a:pt x="25" y="31"/>
                    <a:pt x="20" y="39"/>
                    <a:pt x="17" y="50"/>
                  </a:cubicBezTo>
                  <a:lnTo>
                    <a:pt x="10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5E2854-0FF6-44DA-9C9B-FDFE1A1487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96725" y="1046163"/>
              <a:ext cx="55562" cy="84138"/>
            </a:xfrm>
            <a:custGeom>
              <a:avLst/>
              <a:gdLst>
                <a:gd name="T0" fmla="*/ 123 w 123"/>
                <a:gd name="T1" fmla="*/ 65 h 186"/>
                <a:gd name="T2" fmla="*/ 123 w 123"/>
                <a:gd name="T3" fmla="*/ 183 h 186"/>
                <a:gd name="T4" fmla="*/ 108 w 123"/>
                <a:gd name="T5" fmla="*/ 183 h 186"/>
                <a:gd name="T6" fmla="*/ 108 w 123"/>
                <a:gd name="T7" fmla="*/ 163 h 186"/>
                <a:gd name="T8" fmla="*/ 60 w 123"/>
                <a:gd name="T9" fmla="*/ 186 h 186"/>
                <a:gd name="T10" fmla="*/ 17 w 123"/>
                <a:gd name="T11" fmla="*/ 168 h 186"/>
                <a:gd name="T12" fmla="*/ 0 w 123"/>
                <a:gd name="T13" fmla="*/ 124 h 186"/>
                <a:gd name="T14" fmla="*/ 17 w 123"/>
                <a:gd name="T15" fmla="*/ 80 h 186"/>
                <a:gd name="T16" fmla="*/ 61 w 123"/>
                <a:gd name="T17" fmla="*/ 62 h 186"/>
                <a:gd name="T18" fmla="*/ 108 w 123"/>
                <a:gd name="T19" fmla="*/ 87 h 186"/>
                <a:gd name="T20" fmla="*/ 108 w 123"/>
                <a:gd name="T21" fmla="*/ 65 h 186"/>
                <a:gd name="T22" fmla="*/ 123 w 123"/>
                <a:gd name="T23" fmla="*/ 65 h 186"/>
                <a:gd name="T24" fmla="*/ 62 w 123"/>
                <a:gd name="T25" fmla="*/ 77 h 186"/>
                <a:gd name="T26" fmla="*/ 21 w 123"/>
                <a:gd name="T27" fmla="*/ 101 h 186"/>
                <a:gd name="T28" fmla="*/ 15 w 123"/>
                <a:gd name="T29" fmla="*/ 125 h 186"/>
                <a:gd name="T30" fmla="*/ 21 w 123"/>
                <a:gd name="T31" fmla="*/ 148 h 186"/>
                <a:gd name="T32" fmla="*/ 39 w 123"/>
                <a:gd name="T33" fmla="*/ 166 h 186"/>
                <a:gd name="T34" fmla="*/ 62 w 123"/>
                <a:gd name="T35" fmla="*/ 173 h 186"/>
                <a:gd name="T36" fmla="*/ 86 w 123"/>
                <a:gd name="T37" fmla="*/ 166 h 186"/>
                <a:gd name="T38" fmla="*/ 103 w 123"/>
                <a:gd name="T39" fmla="*/ 149 h 186"/>
                <a:gd name="T40" fmla="*/ 109 w 123"/>
                <a:gd name="T41" fmla="*/ 125 h 186"/>
                <a:gd name="T42" fmla="*/ 95 w 123"/>
                <a:gd name="T43" fmla="*/ 91 h 186"/>
                <a:gd name="T44" fmla="*/ 62 w 123"/>
                <a:gd name="T45" fmla="*/ 77 h 186"/>
                <a:gd name="T46" fmla="*/ 64 w 123"/>
                <a:gd name="T47" fmla="*/ 0 h 186"/>
                <a:gd name="T48" fmla="*/ 80 w 123"/>
                <a:gd name="T49" fmla="*/ 6 h 186"/>
                <a:gd name="T50" fmla="*/ 87 w 123"/>
                <a:gd name="T51" fmla="*/ 23 h 186"/>
                <a:gd name="T52" fmla="*/ 80 w 123"/>
                <a:gd name="T53" fmla="*/ 39 h 186"/>
                <a:gd name="T54" fmla="*/ 64 w 123"/>
                <a:gd name="T55" fmla="*/ 46 h 186"/>
                <a:gd name="T56" fmla="*/ 47 w 123"/>
                <a:gd name="T57" fmla="*/ 39 h 186"/>
                <a:gd name="T58" fmla="*/ 41 w 123"/>
                <a:gd name="T59" fmla="*/ 23 h 186"/>
                <a:gd name="T60" fmla="*/ 47 w 123"/>
                <a:gd name="T61" fmla="*/ 6 h 186"/>
                <a:gd name="T62" fmla="*/ 64 w 123"/>
                <a:gd name="T63" fmla="*/ 0 h 186"/>
                <a:gd name="T64" fmla="*/ 64 w 123"/>
                <a:gd name="T65" fmla="*/ 11 h 186"/>
                <a:gd name="T66" fmla="*/ 55 w 123"/>
                <a:gd name="T67" fmla="*/ 14 h 186"/>
                <a:gd name="T68" fmla="*/ 52 w 123"/>
                <a:gd name="T69" fmla="*/ 22 h 186"/>
                <a:gd name="T70" fmla="*/ 55 w 123"/>
                <a:gd name="T71" fmla="*/ 31 h 186"/>
                <a:gd name="T72" fmla="*/ 64 w 123"/>
                <a:gd name="T73" fmla="*/ 34 h 186"/>
                <a:gd name="T74" fmla="*/ 72 w 123"/>
                <a:gd name="T75" fmla="*/ 31 h 186"/>
                <a:gd name="T76" fmla="*/ 76 w 123"/>
                <a:gd name="T77" fmla="*/ 22 h 186"/>
                <a:gd name="T78" fmla="*/ 72 w 123"/>
                <a:gd name="T79" fmla="*/ 14 h 186"/>
                <a:gd name="T80" fmla="*/ 64 w 123"/>
                <a:gd name="T81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86">
                  <a:moveTo>
                    <a:pt x="123" y="65"/>
                  </a:moveTo>
                  <a:cubicBezTo>
                    <a:pt x="123" y="183"/>
                    <a:pt x="123" y="183"/>
                    <a:pt x="123" y="183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95" y="179"/>
                    <a:pt x="79" y="186"/>
                    <a:pt x="60" y="186"/>
                  </a:cubicBezTo>
                  <a:cubicBezTo>
                    <a:pt x="43" y="186"/>
                    <a:pt x="29" y="180"/>
                    <a:pt x="17" y="168"/>
                  </a:cubicBezTo>
                  <a:cubicBezTo>
                    <a:pt x="5" y="156"/>
                    <a:pt x="0" y="141"/>
                    <a:pt x="0" y="124"/>
                  </a:cubicBezTo>
                  <a:cubicBezTo>
                    <a:pt x="0" y="107"/>
                    <a:pt x="6" y="92"/>
                    <a:pt x="17" y="80"/>
                  </a:cubicBezTo>
                  <a:cubicBezTo>
                    <a:pt x="29" y="68"/>
                    <a:pt x="44" y="62"/>
                    <a:pt x="61" y="62"/>
                  </a:cubicBezTo>
                  <a:cubicBezTo>
                    <a:pt x="80" y="62"/>
                    <a:pt x="96" y="70"/>
                    <a:pt x="108" y="87"/>
                  </a:cubicBezTo>
                  <a:cubicBezTo>
                    <a:pt x="108" y="65"/>
                    <a:pt x="108" y="65"/>
                    <a:pt x="108" y="65"/>
                  </a:cubicBezTo>
                  <a:lnTo>
                    <a:pt x="123" y="65"/>
                  </a:lnTo>
                  <a:close/>
                  <a:moveTo>
                    <a:pt x="62" y="77"/>
                  </a:moveTo>
                  <a:cubicBezTo>
                    <a:pt x="44" y="77"/>
                    <a:pt x="30" y="85"/>
                    <a:pt x="21" y="101"/>
                  </a:cubicBezTo>
                  <a:cubicBezTo>
                    <a:pt x="17" y="108"/>
                    <a:pt x="15" y="116"/>
                    <a:pt x="15" y="125"/>
                  </a:cubicBezTo>
                  <a:cubicBezTo>
                    <a:pt x="15" y="133"/>
                    <a:pt x="17" y="141"/>
                    <a:pt x="21" y="148"/>
                  </a:cubicBezTo>
                  <a:cubicBezTo>
                    <a:pt x="26" y="156"/>
                    <a:pt x="31" y="162"/>
                    <a:pt x="39" y="166"/>
                  </a:cubicBezTo>
                  <a:cubicBezTo>
                    <a:pt x="46" y="170"/>
                    <a:pt x="54" y="173"/>
                    <a:pt x="62" y="173"/>
                  </a:cubicBezTo>
                  <a:cubicBezTo>
                    <a:pt x="70" y="173"/>
                    <a:pt x="78" y="170"/>
                    <a:pt x="86" y="166"/>
                  </a:cubicBezTo>
                  <a:cubicBezTo>
                    <a:pt x="93" y="162"/>
                    <a:pt x="99" y="156"/>
                    <a:pt x="103" y="149"/>
                  </a:cubicBezTo>
                  <a:cubicBezTo>
                    <a:pt x="107" y="142"/>
                    <a:pt x="109" y="134"/>
                    <a:pt x="109" y="125"/>
                  </a:cubicBezTo>
                  <a:cubicBezTo>
                    <a:pt x="109" y="111"/>
                    <a:pt x="104" y="100"/>
                    <a:pt x="95" y="91"/>
                  </a:cubicBezTo>
                  <a:cubicBezTo>
                    <a:pt x="87" y="81"/>
                    <a:pt x="75" y="77"/>
                    <a:pt x="62" y="77"/>
                  </a:cubicBezTo>
                  <a:moveTo>
                    <a:pt x="64" y="0"/>
                  </a:moveTo>
                  <a:cubicBezTo>
                    <a:pt x="70" y="0"/>
                    <a:pt x="76" y="2"/>
                    <a:pt x="80" y="6"/>
                  </a:cubicBezTo>
                  <a:cubicBezTo>
                    <a:pt x="85" y="11"/>
                    <a:pt x="87" y="16"/>
                    <a:pt x="87" y="23"/>
                  </a:cubicBezTo>
                  <a:cubicBezTo>
                    <a:pt x="87" y="29"/>
                    <a:pt x="85" y="35"/>
                    <a:pt x="80" y="39"/>
                  </a:cubicBezTo>
                  <a:cubicBezTo>
                    <a:pt x="76" y="44"/>
                    <a:pt x="70" y="46"/>
                    <a:pt x="64" y="46"/>
                  </a:cubicBezTo>
                  <a:cubicBezTo>
                    <a:pt x="57" y="46"/>
                    <a:pt x="52" y="44"/>
                    <a:pt x="47" y="39"/>
                  </a:cubicBezTo>
                  <a:cubicBezTo>
                    <a:pt x="43" y="35"/>
                    <a:pt x="41" y="29"/>
                    <a:pt x="41" y="23"/>
                  </a:cubicBezTo>
                  <a:cubicBezTo>
                    <a:pt x="41" y="16"/>
                    <a:pt x="43" y="11"/>
                    <a:pt x="47" y="6"/>
                  </a:cubicBezTo>
                  <a:cubicBezTo>
                    <a:pt x="52" y="2"/>
                    <a:pt x="57" y="0"/>
                    <a:pt x="64" y="0"/>
                  </a:cubicBezTo>
                  <a:moveTo>
                    <a:pt x="64" y="11"/>
                  </a:moveTo>
                  <a:cubicBezTo>
                    <a:pt x="60" y="11"/>
                    <a:pt x="58" y="12"/>
                    <a:pt x="55" y="14"/>
                  </a:cubicBezTo>
                  <a:cubicBezTo>
                    <a:pt x="53" y="16"/>
                    <a:pt x="52" y="19"/>
                    <a:pt x="52" y="22"/>
                  </a:cubicBezTo>
                  <a:cubicBezTo>
                    <a:pt x="52" y="26"/>
                    <a:pt x="53" y="29"/>
                    <a:pt x="55" y="31"/>
                  </a:cubicBezTo>
                  <a:cubicBezTo>
                    <a:pt x="58" y="33"/>
                    <a:pt x="60" y="34"/>
                    <a:pt x="64" y="34"/>
                  </a:cubicBezTo>
                  <a:cubicBezTo>
                    <a:pt x="67" y="34"/>
                    <a:pt x="70" y="33"/>
                    <a:pt x="72" y="31"/>
                  </a:cubicBezTo>
                  <a:cubicBezTo>
                    <a:pt x="74" y="29"/>
                    <a:pt x="76" y="26"/>
                    <a:pt x="76" y="22"/>
                  </a:cubicBezTo>
                  <a:cubicBezTo>
                    <a:pt x="76" y="19"/>
                    <a:pt x="74" y="16"/>
                    <a:pt x="72" y="14"/>
                  </a:cubicBezTo>
                  <a:cubicBezTo>
                    <a:pt x="70" y="12"/>
                    <a:pt x="67" y="11"/>
                    <a:pt x="64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742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DAF2A5-6C85-46AC-A26B-5F5FF643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548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DAF2A5-6C85-46AC-A26B-5F5FF643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01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,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DAF2A5-6C85-46AC-A26B-5F5FF643F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02" y="3466764"/>
            <a:ext cx="5236732" cy="29010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CDCCB67-C24A-4DB2-9586-4EEAC243B5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8566" y="3466764"/>
            <a:ext cx="5236732" cy="29010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04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0F5F55D-AC3E-8B49-992C-74BC30556361}" type="datetime1">
              <a:rPr lang="sv-SE" smtClean="0">
                <a:solidFill>
                  <a:prstClr val="black"/>
                </a:solidFill>
              </a:rPr>
              <a:pPr defTabSz="457200">
                <a:defRPr/>
              </a:pPr>
              <a:t>2023-06-09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B55FDDC-DA22-884C-BB30-DF5B0D7170DE}" type="slidenum">
              <a:rPr lang="sv-SE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7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6211703-0679-4CB3-AB3B-124CB022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1685036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FC0B90-15EB-4BE5-ABF8-A3784A916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102" y="3466764"/>
            <a:ext cx="10515600" cy="29010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226B918-011E-4DBB-ABC4-DFF7CD2553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246" y="614873"/>
            <a:ext cx="1436282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1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4950"/>
        </a:lnSpc>
        <a:spcBef>
          <a:spcPct val="0"/>
        </a:spcBef>
        <a:buNone/>
        <a:defRPr sz="45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688" indent="-293688" algn="l" defTabSz="914400" rtl="0" eaLnBrk="1" latinLnBrk="0" hangingPunct="1">
        <a:lnSpc>
          <a:spcPts val="2600"/>
        </a:lnSpc>
        <a:spcBef>
          <a:spcPts val="1200"/>
        </a:spcBef>
        <a:buClr>
          <a:schemeClr val="tx2"/>
        </a:buClr>
        <a:buFont typeface="Century Gothic" panose="020B0502020202020204" pitchFamily="34" charset="0"/>
        <a:buChar char="•"/>
        <a:defRPr sz="175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taden.umea.se/artikel/aktuella-renoveringar" TargetMode="External"/><Relationship Id="rId2" Type="http://schemas.openxmlformats.org/officeDocument/2006/relationships/hyperlink" Target="http://www.bostaden.umea.se/nyheter/renoveringar-aktuella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.eriksson@bostaden.umea.se" TargetMode="External"/><Relationship Id="rId2" Type="http://schemas.openxmlformats.org/officeDocument/2006/relationships/hyperlink" Target="mailto:anna.unga@bostaden.umea.s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bostaden.umea.se/artikel/aktuella-renoveringar" TargetMode="External"/><Relationship Id="rId4" Type="http://schemas.openxmlformats.org/officeDocument/2006/relationships/hyperlink" Target="mailto:inger.tunell@bostaden.umea.s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v.wikipedia.org/w/index.php?title=Asbestsanering&amp;action=edit&amp;redlink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frm=1&amp;source=images&amp;cd=&amp;cad=rja&amp;docid=T4TyR6fP5Yv-hM&amp;tbnid=cUVJsNppyIYrGM:&amp;ved=0CAUQjRw&amp;url=http://www.modeformej.se/modeformej/manadensform.html&amp;ei=PWULU838FMTv4gT0tIGwCw&amp;bvm=bv.61725948,d.bGE&amp;psig=AFQjCNG4lahme_Mn-tSEJb9Xy6Yp-jbDAg&amp;ust=13933420603519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3659D8-A5ED-46C1-8151-2C22088A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710214"/>
            <a:ext cx="10515600" cy="1624613"/>
          </a:xfrm>
        </p:spPr>
        <p:txBody>
          <a:bodyPr/>
          <a:lstStyle/>
          <a:p>
            <a:r>
              <a:rPr lang="pt-BR" dirty="0"/>
              <a:t>Välkommen!</a:t>
            </a:r>
            <a:br>
              <a:rPr lang="pt-BR" dirty="0"/>
            </a:br>
            <a:r>
              <a:rPr lang="pt-BR" sz="1800" b="0" dirty="0"/>
              <a:t>Informationsmöte inför stamrenovering  Hyggesvägen 9, 11 &amp; 13</a:t>
            </a:r>
            <a:endParaRPr lang="sv-SE" sz="1800" b="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52AA87-86EC-4A91-A237-285D2637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482" y="2516176"/>
            <a:ext cx="7335437" cy="40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B13AB6-1E77-E66C-D109-B5802A92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1428109"/>
            <a:ext cx="10515600" cy="1171254"/>
          </a:xfrm>
        </p:spPr>
        <p:txBody>
          <a:bodyPr/>
          <a:lstStyle/>
          <a:p>
            <a:r>
              <a:rPr lang="sv-SE" dirty="0"/>
              <a:t>Evakuering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26BCCD-8934-F9BB-4018-FB13D48B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02" y="3267182"/>
            <a:ext cx="10515600" cy="30808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Du har ingen tillgång till lägenheten när den renoveras.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Du behåller el-abonnemanget i din lägenhet och betalar ingen el i evakueringslägenheten.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Du betalar den lägre hyran.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Du ombesörjer det praktiska till exempel flytt av telefon och flyttanmälan. Vi står för dessa omkostnader runt flytten.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Vi erbjuder olika alternativ för flytt.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4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EFF865-6222-9429-C8BC-D9F580CC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1428109"/>
            <a:ext cx="10515600" cy="1037690"/>
          </a:xfrm>
        </p:spPr>
        <p:txBody>
          <a:bodyPr/>
          <a:lstStyle/>
          <a:p>
            <a:r>
              <a:rPr lang="sv-SE" sz="4400" b="1" dirty="0">
                <a:latin typeface="Century Gothic" panose="020B0502020202020204" pitchFamily="34" charset="0"/>
              </a:rPr>
              <a:t>Du får välja mellan olika alternativ: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C91A35-78F8-2D8F-16A6-77F815D26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02" y="3000054"/>
            <a:ext cx="10515600" cy="3367736"/>
          </a:xfrm>
        </p:spPr>
        <p:txBody>
          <a:bodyPr/>
          <a:lstStyle/>
          <a:p>
            <a:r>
              <a:rPr lang="sv-S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Alternativ A </a:t>
            </a:r>
            <a:r>
              <a:rPr lang="sv-S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– Du flyttar till Bostadens evakueringslägenhet och får hjälp av vår flyttfirma med att flytta dina saker till och från evakueringslägenheten. </a:t>
            </a:r>
          </a:p>
          <a:p>
            <a:r>
              <a:rPr lang="sv-S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Alternativ B</a:t>
            </a:r>
            <a:r>
              <a:rPr lang="sv-S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– Du packar och flyttar själv till och från Bostadens evakueringslägenhet utan hjälp av flyttfirma. För det får du en ersättning från Bostaden.</a:t>
            </a:r>
          </a:p>
          <a:p>
            <a:pPr marL="0" indent="0">
              <a:buNone/>
            </a:pPr>
            <a:r>
              <a:rPr lang="sv-S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Alternativ C </a:t>
            </a:r>
            <a:r>
              <a:rPr lang="sv-S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– Du ordnar eget boende på ett av följande sätt:</a:t>
            </a:r>
          </a:p>
          <a:p>
            <a:pPr marL="0" indent="0">
              <a:buNone/>
            </a:pPr>
            <a:r>
              <a:rPr lang="sv-S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Jag ordnar eget boende och flyttar själv.  För det får du en ersättning av Bostaden. Du betalar ingen hyra under renoveringen.</a:t>
            </a:r>
          </a:p>
          <a:p>
            <a:endParaRPr lang="sv-S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55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1576" y="774283"/>
            <a:ext cx="8869017" cy="1713871"/>
          </a:xfrm>
        </p:spPr>
        <p:txBody>
          <a:bodyPr/>
          <a:lstStyle/>
          <a:p>
            <a:r>
              <a:rPr lang="sv-SE" dirty="0"/>
              <a:t>Hyresreduktion under renovering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1577" y="2732078"/>
            <a:ext cx="9070847" cy="3275537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Hyresreduktionen kommer att betalas ut i efterhand efter att renoveringen är besiktad och klar i sin helhet.</a:t>
            </a:r>
          </a:p>
          <a:p>
            <a:endParaRPr lang="sv-SE" sz="18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Reduktionen storlek beror på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Vilket alt för evakuering du väljer</a:t>
            </a:r>
            <a:br>
              <a:rPr lang="sv-SE" sz="1800" dirty="0">
                <a:latin typeface="Century Gothic" panose="020B0502020202020204" pitchFamily="34" charset="0"/>
              </a:rPr>
            </a:br>
            <a:endParaRPr lang="sv-SE" sz="18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Vi som fastighetsägare är skyldiga att underhålla fastigheterna och du som hyresgäst är skyldig att medverka till planerat underhåll. </a:t>
            </a:r>
          </a:p>
          <a:p>
            <a:endParaRPr lang="sv-SE" sz="12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063552" y="76470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3200" b="1" dirty="0">
              <a:latin typeface="Century Gothic"/>
              <a:ea typeface="ＭＳ Ｐゴシック" pitchFamily="-65" charset="-128"/>
              <a:cs typeface="Century Gothic"/>
            </a:endParaRPr>
          </a:p>
          <a:p>
            <a:endParaRPr lang="sv-SE" sz="3200" b="1" dirty="0">
              <a:latin typeface="Century Gothic"/>
              <a:ea typeface="ＭＳ Ｐゴシック" pitchFamily="-65" charset="-128"/>
              <a:cs typeface="Century Gothic"/>
            </a:endParaRPr>
          </a:p>
          <a:p>
            <a:endParaRPr lang="sv-SE" sz="3200" b="1" dirty="0">
              <a:latin typeface="Century Gothic"/>
              <a:ea typeface="ＭＳ Ｐゴシック" pitchFamily="-65" charset="-128"/>
              <a:cs typeface="Century Gothic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279576" y="2060849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sv-SE" dirty="0"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v-SE" dirty="0"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v-SE" dirty="0"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v-S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B13E81A-0784-44E3-1715-BA2633CD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812308"/>
            <a:ext cx="10515600" cy="936593"/>
          </a:xfrm>
        </p:spPr>
        <p:txBody>
          <a:bodyPr/>
          <a:lstStyle/>
          <a:p>
            <a:r>
              <a:rPr lang="sv-SE" dirty="0"/>
              <a:t>Hyresgästgodkännande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63181F-1C04-A272-B16A-BC62C7AE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02" y="1997476"/>
            <a:ext cx="5067304" cy="4048217"/>
          </a:xfrm>
        </p:spPr>
        <p:txBody>
          <a:bodyPr/>
          <a:lstStyle/>
          <a:p>
            <a:r>
              <a:rPr lang="sv-SE" sz="1600" dirty="0">
                <a:latin typeface="Century Gothic" panose="020B0502020202020204" pitchFamily="34" charset="0"/>
              </a:rPr>
              <a:t>Eftersom renoveringen innebär en </a:t>
            </a:r>
            <a:r>
              <a:rPr lang="sv-SE" sz="1600" dirty="0" err="1">
                <a:latin typeface="Century Gothic" panose="020B0502020202020204" pitchFamily="34" charset="0"/>
              </a:rPr>
              <a:t>standarhöjning</a:t>
            </a:r>
            <a:r>
              <a:rPr lang="sv-SE" sz="1600" dirty="0">
                <a:latin typeface="Century Gothic" panose="020B0502020202020204" pitchFamily="34" charset="0"/>
              </a:rPr>
              <a:t> måste vi enligt lag få ditt godkännande innan vi kan börja renovera.</a:t>
            </a:r>
            <a:endParaRPr lang="sv-SE" sz="700" dirty="0">
              <a:latin typeface="Century Gothic" panose="020B0502020202020204" pitchFamily="34" charset="0"/>
            </a:endParaRPr>
          </a:p>
          <a:p>
            <a:r>
              <a:rPr lang="sv-SE" sz="1600" dirty="0">
                <a:latin typeface="Century Gothic" panose="020B0502020202020204" pitchFamily="34" charset="0"/>
              </a:rPr>
              <a:t>Vi skickar ut godkännandet kort efter det här mötet.</a:t>
            </a:r>
            <a:endParaRPr lang="sv-SE" sz="700" dirty="0">
              <a:latin typeface="Century Gothic" panose="020B0502020202020204" pitchFamily="34" charset="0"/>
            </a:endParaRPr>
          </a:p>
          <a:p>
            <a:r>
              <a:rPr lang="sv-SE" sz="1600" dirty="0">
                <a:latin typeface="Century Gothic" panose="020B0502020202020204" pitchFamily="34" charset="0"/>
              </a:rPr>
              <a:t>Skickas digitalt per mejl via en tjänst som heter </a:t>
            </a:r>
            <a:r>
              <a:rPr lang="sv-SE" sz="1600" dirty="0" err="1">
                <a:latin typeface="Century Gothic" panose="020B0502020202020204" pitchFamily="34" charset="0"/>
              </a:rPr>
              <a:t>Scrive</a:t>
            </a:r>
            <a:r>
              <a:rPr lang="sv-SE" sz="1600" dirty="0">
                <a:latin typeface="Century Gothic" panose="020B0502020202020204" pitchFamily="34" charset="0"/>
              </a:rPr>
              <a:t>.</a:t>
            </a:r>
          </a:p>
          <a:p>
            <a:r>
              <a:rPr lang="sv-SE" sz="1600" dirty="0">
                <a:latin typeface="Century Gothic" panose="020B0502020202020204" pitchFamily="34" charset="0"/>
              </a:rPr>
              <a:t>Du godkänner med en </a:t>
            </a:r>
            <a:r>
              <a:rPr lang="sv-SE" sz="1600" dirty="0" err="1">
                <a:latin typeface="Century Gothic" panose="020B0502020202020204" pitchFamily="34" charset="0"/>
              </a:rPr>
              <a:t>sms-kod</a:t>
            </a:r>
            <a:r>
              <a:rPr lang="sv-SE" sz="1600" dirty="0">
                <a:latin typeface="Century Gothic" panose="020B0502020202020204" pitchFamily="34" charset="0"/>
              </a:rPr>
              <a:t>.</a:t>
            </a:r>
          </a:p>
          <a:p>
            <a:r>
              <a:rPr lang="sv-SE" sz="1600" dirty="0">
                <a:latin typeface="Century Gothic" panose="020B0502020202020204" pitchFamily="34" charset="0"/>
              </a:rPr>
              <a:t>Vid problem får ni gärna höra av er till ombyggnadssamordnare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     Lars-Gunnar Lindh</a:t>
            </a:r>
          </a:p>
          <a:p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EE1AFED6-6869-A243-19CB-C4D17839B49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1" t="10432" r="10516"/>
          <a:stretch/>
        </p:blipFill>
        <p:spPr>
          <a:xfrm>
            <a:off x="7100345" y="1535837"/>
            <a:ext cx="4269357" cy="43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899C04-408B-8644-DB3A-FFCCD359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1056444"/>
            <a:ext cx="10515600" cy="834500"/>
          </a:xfrm>
        </p:spPr>
        <p:txBody>
          <a:bodyPr/>
          <a:lstStyle/>
          <a:p>
            <a:r>
              <a:rPr lang="sv-SE" dirty="0"/>
              <a:t>Hyreshöjning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D1795E-22E5-EEDE-B138-9B33C12E4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02" y="2503502"/>
            <a:ext cx="5236732" cy="3864287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-65" charset="0"/>
              <a:buChar char="•"/>
            </a:pPr>
            <a:r>
              <a:rPr lang="sv-S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När renoveringarna avslutats höjs hyrorna eftersom standarden i lägenheterna höjs. </a:t>
            </a:r>
          </a:p>
          <a:p>
            <a:pPr marL="342900" lvl="0" indent="-342900">
              <a:spcBef>
                <a:spcPct val="20000"/>
              </a:spcBef>
              <a:buFont typeface="Arial" pitchFamily="-65" charset="0"/>
              <a:buChar char="•"/>
            </a:pPr>
            <a:r>
              <a:rPr lang="sv-S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Den exakta hyreshöjningen kan du se på hyresgästgodkännandet som skickas ut strax efter detta informationsmöte. </a:t>
            </a:r>
          </a:p>
          <a:p>
            <a:pPr marL="342900" indent="-342900">
              <a:spcBef>
                <a:spcPct val="20000"/>
              </a:spcBef>
              <a:buFont typeface="Arial" pitchFamily="-65" charset="0"/>
              <a:buChar char="•"/>
            </a:pPr>
            <a:r>
              <a:rPr lang="sv-S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Hyrorna förhandlas med Hyresgästföreningen.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60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2C57BE-CF9C-475D-9413-AC982626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1" y="1162591"/>
            <a:ext cx="10515600" cy="1325563"/>
          </a:xfrm>
        </p:spPr>
        <p:txBody>
          <a:bodyPr/>
          <a:lstStyle/>
          <a:p>
            <a:r>
              <a:rPr lang="sv-SE" dirty="0"/>
              <a:t>Information till dig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6F3A18-B43C-7D9B-F124-9DE0ABA2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24" y="2636254"/>
            <a:ext cx="8329655" cy="2901026"/>
          </a:xfrm>
        </p:spPr>
        <p:txBody>
          <a:bodyPr/>
          <a:lstStyle/>
          <a:p>
            <a:r>
              <a:rPr lang="sv-SE" sz="1800" dirty="0"/>
              <a:t>Tidigare informationsmöten, informationer i brevlåda samt hyresgästgodkännande</a:t>
            </a:r>
          </a:p>
          <a:p>
            <a:r>
              <a:rPr lang="sv-SE" sz="1800" dirty="0"/>
              <a:t>Dagens möte, uppföljande info i brevlådan. </a:t>
            </a:r>
          </a:p>
          <a:p>
            <a:r>
              <a:rPr lang="sv-SE" sz="1800" dirty="0"/>
              <a:t>Informationsmöte inför uppstart med utsedd entreprenör</a:t>
            </a:r>
          </a:p>
          <a:p>
            <a:r>
              <a:rPr lang="sv-SE" sz="1800" dirty="0"/>
              <a:t>Information i brevlåda och på anslagstavlor</a:t>
            </a:r>
          </a:p>
          <a:p>
            <a:pPr marL="0" indent="0">
              <a:buNone/>
            </a:pPr>
            <a:endParaRPr lang="sv-SE" sz="1800" dirty="0">
              <a:hlinkClick r:id="rId2"/>
            </a:endParaRPr>
          </a:p>
          <a:p>
            <a:r>
              <a:rPr lang="sv-SE" sz="1800" b="1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https://www.bostaden.umea.se/artikel/aktuella-renoveringar</a:t>
            </a:r>
            <a:endParaRPr lang="sv-SE" sz="10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99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2C3E97C0-63A3-FD87-0D87-0815B530321E}"/>
              </a:ext>
            </a:extLst>
          </p:cNvPr>
          <p:cNvSpPr txBox="1">
            <a:spLocks/>
          </p:cNvSpPr>
          <p:nvPr/>
        </p:nvSpPr>
        <p:spPr bwMode="auto">
          <a:xfrm>
            <a:off x="766814" y="1807945"/>
            <a:ext cx="8212800" cy="407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endParaRPr lang="sv-SE" sz="1800" b="0" dirty="0"/>
          </a:p>
          <a:p>
            <a:r>
              <a:rPr lang="sv-SE" sz="1800" b="0" dirty="0"/>
              <a:t>Ombyggnadsvärd</a:t>
            </a:r>
          </a:p>
          <a:p>
            <a:r>
              <a:rPr lang="sv-SE" sz="1800" b="1" dirty="0"/>
              <a:t>Lars-Gunnar Lindh</a:t>
            </a:r>
          </a:p>
          <a:p>
            <a:r>
              <a:rPr lang="sv-SE" sz="1800" b="0" dirty="0"/>
              <a:t>Telefon: 090-177510</a:t>
            </a:r>
          </a:p>
          <a:p>
            <a:r>
              <a:rPr lang="sv-SE" sz="1800" b="0" dirty="0"/>
              <a:t>Mejl: lars-gunnar.lindh</a:t>
            </a:r>
            <a:r>
              <a:rPr lang="sv-SE" sz="1800" b="0" dirty="0">
                <a:hlinkClick r:id="rId2"/>
              </a:rPr>
              <a:t>@bostaden.umea.se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/>
              <a:t>Kvartersvärd Bostaden</a:t>
            </a:r>
          </a:p>
          <a:p>
            <a:r>
              <a:rPr lang="sv-SE" sz="1800" b="1" dirty="0"/>
              <a:t>Eva-Lena Pettersson</a:t>
            </a:r>
          </a:p>
          <a:p>
            <a:r>
              <a:rPr lang="sv-SE" sz="1800" b="0" dirty="0"/>
              <a:t>Telefon: 090-177755</a:t>
            </a:r>
          </a:p>
          <a:p>
            <a:r>
              <a:rPr lang="sv-SE" sz="1800" b="0" dirty="0"/>
              <a:t>Mejl: eva-lena.pettersson</a:t>
            </a:r>
            <a:r>
              <a:rPr lang="sv-SE" sz="1800" b="0" dirty="0">
                <a:hlinkClick r:id="rId3"/>
              </a:rPr>
              <a:t>@bostaden.umea.se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/>
              <a:t>Byggprojektledare</a:t>
            </a:r>
          </a:p>
          <a:p>
            <a:r>
              <a:rPr lang="sv-SE" sz="1800" dirty="0"/>
              <a:t>Inger Tunell</a:t>
            </a:r>
          </a:p>
          <a:p>
            <a:r>
              <a:rPr lang="sv-SE" sz="1800" b="0" dirty="0"/>
              <a:t>Telefon: 090-177664</a:t>
            </a:r>
          </a:p>
          <a:p>
            <a:r>
              <a:rPr lang="sv-SE" sz="1800" b="0" dirty="0"/>
              <a:t>Mejl: </a:t>
            </a:r>
            <a:r>
              <a:rPr lang="sv-SE" sz="1800" b="0" dirty="0">
                <a:hlinkClick r:id="rId4"/>
              </a:rPr>
              <a:t>inger.tunell@bostaden.umea.se</a:t>
            </a:r>
            <a:endParaRPr lang="sv-SE" sz="1800" b="0" dirty="0"/>
          </a:p>
          <a:p>
            <a:endParaRPr lang="sv-SE" sz="1800" b="0" dirty="0"/>
          </a:p>
          <a:p>
            <a:endParaRPr lang="sv-SE" sz="1800" b="0" dirty="0"/>
          </a:p>
          <a:p>
            <a:endParaRPr lang="sv-SE" sz="1800" b="0" dirty="0"/>
          </a:p>
          <a:p>
            <a:endParaRPr lang="sv-SE" sz="1800" b="0" dirty="0"/>
          </a:p>
          <a:p>
            <a:endParaRPr lang="sv-SE" sz="1800" b="0" dirty="0"/>
          </a:p>
          <a:p>
            <a:endParaRPr lang="sv-SE" sz="1800" b="0" dirty="0"/>
          </a:p>
          <a:p>
            <a:endParaRPr lang="sv-SE" sz="1800" b="0" dirty="0"/>
          </a:p>
          <a:p>
            <a:endParaRPr lang="sv-SE" sz="2400" b="0" dirty="0"/>
          </a:p>
          <a:p>
            <a:r>
              <a:rPr lang="sv-SE" sz="1800" b="0" dirty="0"/>
              <a:t>Hemsida </a:t>
            </a:r>
            <a:r>
              <a:rPr lang="sv-SE" sz="18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https://www.bostaden.umea.se/artikel/aktuella-renoveringar</a:t>
            </a:r>
            <a:endParaRPr lang="sv-SE" sz="1000" dirty="0"/>
          </a:p>
          <a:p>
            <a:endParaRPr lang="sv-SE" sz="1800" b="0" dirty="0"/>
          </a:p>
          <a:p>
            <a:endParaRPr lang="sv-SE" sz="2400" b="0" dirty="0"/>
          </a:p>
          <a:p>
            <a:endParaRPr lang="sv-SE" sz="2400" b="0" dirty="0"/>
          </a:p>
          <a:p>
            <a:endParaRPr lang="sv-SE" sz="2400" b="0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1054417-B6B0-DE49-6C9C-01DA345B8A3E}"/>
              </a:ext>
            </a:extLst>
          </p:cNvPr>
          <p:cNvSpPr txBox="1">
            <a:spLocks/>
          </p:cNvSpPr>
          <p:nvPr/>
        </p:nvSpPr>
        <p:spPr>
          <a:xfrm>
            <a:off x="386670" y="770300"/>
            <a:ext cx="7772400" cy="7893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950"/>
              </a:lnSpc>
              <a:spcBef>
                <a:spcPct val="0"/>
              </a:spcBef>
              <a:buNone/>
              <a:defRPr sz="45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Information och kontakt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88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7F05E473-7CCF-1303-A724-95BF66CABC32}"/>
              </a:ext>
            </a:extLst>
          </p:cNvPr>
          <p:cNvSpPr txBox="1">
            <a:spLocks/>
          </p:cNvSpPr>
          <p:nvPr/>
        </p:nvSpPr>
        <p:spPr>
          <a:xfrm>
            <a:off x="1162437" y="1447061"/>
            <a:ext cx="7772400" cy="92327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4950"/>
              </a:lnSpc>
              <a:spcBef>
                <a:spcPct val="0"/>
              </a:spcBef>
              <a:buNone/>
              <a:defRPr sz="45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400" dirty="0"/>
              <a:t>Har du frågor eller funderingar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31B2AF0-5730-0F04-81DA-B92241E5D5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51" t="18411" r="22449" b="32198"/>
          <a:stretch>
            <a:fillRect/>
          </a:stretch>
        </p:blipFill>
        <p:spPr>
          <a:xfrm rot="318174">
            <a:off x="8116699" y="2493148"/>
            <a:ext cx="2836283" cy="38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063552" y="1124744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Century Gothic" pitchFamily="34" charset="0"/>
              </a:rPr>
              <a:t>Tack för att du lyssnade!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54C84E2-50C3-3138-18FE-340F373482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5628" y="2743199"/>
            <a:ext cx="2622819" cy="3682331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4EC541-57B6-4D10-810D-D3F7943F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38" y="1146417"/>
            <a:ext cx="10515600" cy="1325563"/>
          </a:xfrm>
        </p:spPr>
        <p:txBody>
          <a:bodyPr/>
          <a:lstStyle/>
          <a:p>
            <a:r>
              <a:rPr lang="pt-BR" dirty="0"/>
              <a:t>Dagordning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9670C6-0961-475C-AF47-0D8527227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298" y="2627520"/>
            <a:ext cx="10515600" cy="2901026"/>
          </a:xfrm>
        </p:spPr>
        <p:txBody>
          <a:bodyPr/>
          <a:lstStyle/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Presentation och introduktion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Information om renovering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Preliminär Tidplan 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Störningar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Hyresgästgodkännande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Hyreshöjning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Tid för frågor och synpunkter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Efter mötet stannar vi kvar för personliga frågor</a:t>
            </a:r>
          </a:p>
        </p:txBody>
      </p:sp>
    </p:spTree>
    <p:extLst>
      <p:ext uri="{BB962C8B-B14F-4D97-AF65-F5344CB8AC3E}">
        <p14:creationId xmlns:p14="http://schemas.microsoft.com/office/powerpoint/2010/main" val="13821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34BAB2-B2E2-4A7B-8D54-4D7BE883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1311966"/>
            <a:ext cx="10515600" cy="1168841"/>
          </a:xfrm>
        </p:spPr>
        <p:txBody>
          <a:bodyPr/>
          <a:lstStyle/>
          <a:p>
            <a:r>
              <a:rPr lang="pt-BR" dirty="0"/>
              <a:t>Vi finns här i dag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D9E236-02BD-4703-AA12-43E04737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02" y="3005593"/>
            <a:ext cx="10515600" cy="336219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Lars-Gunnar Lindh</a:t>
            </a:r>
            <a:r>
              <a:rPr lang="sv-SE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, ombyggnadssamordnare, Bostaden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Eva-Lena Pettersson, </a:t>
            </a:r>
            <a:r>
              <a:rPr lang="sv-SE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kvartersvärd, Bostaden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Åke Persson</a:t>
            </a:r>
            <a:r>
              <a:rPr lang="sv-SE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, områdeschef, Bostaden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Inger Tunell, </a:t>
            </a:r>
            <a:r>
              <a:rPr lang="sv-SE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byggprojektledare, Bostaden</a:t>
            </a:r>
          </a:p>
          <a:p>
            <a:pPr marL="0" indent="0">
              <a:buNone/>
            </a:pPr>
            <a:endParaRPr lang="sv-S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1576" y="1162976"/>
            <a:ext cx="10515600" cy="772356"/>
          </a:xfrm>
        </p:spPr>
        <p:txBody>
          <a:bodyPr/>
          <a:lstStyle/>
          <a:p>
            <a:r>
              <a:rPr lang="sv-SE" dirty="0"/>
              <a:t>Vad gör vi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0556" y="2068498"/>
            <a:ext cx="9012141" cy="42624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tx1"/>
                </a:solidFill>
              </a:rPr>
              <a:t>Stamrenovering i badrum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Målat tak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Ny golvmatta 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Ny plastmatta i duschplats, målad väv på övriga väggdelar 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Nytt fönster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Ny toalett, tvättställ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Nya blandare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Nya krokar, toalettpappershållare, skåp med mera.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Förberedelse för tvättmaskin, stora badrum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Eluttag i badrum vid strömbrytare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Jordfelsbrytare i central för badrummet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tx1"/>
                </a:solidFill>
              </a:rPr>
              <a:t>Kök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Ny blandare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Vattensäkring diskbänkskåp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Ny spiskåpa</a:t>
            </a:r>
            <a:endParaRPr lang="sv-SE" sz="1200" dirty="0">
              <a:solidFill>
                <a:schemeClr val="tx1"/>
              </a:solidFill>
            </a:endParaRPr>
          </a:p>
          <a:p>
            <a:pPr marL="285750" lvl="1" indent="-285750">
              <a:lnSpc>
                <a:spcPts val="2600"/>
              </a:lnSpc>
            </a:pPr>
            <a:r>
              <a:rPr lang="sv-SE" b="1" dirty="0">
                <a:solidFill>
                  <a:schemeClr val="tx1"/>
                </a:solidFill>
              </a:rPr>
              <a:t>Ventilation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Till och frånluft i lägenheterna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Rörinstallationer i takvinkel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Aggregat i källare</a:t>
            </a:r>
          </a:p>
          <a:p>
            <a:pPr marL="285750" lvl="1" indent="-285750">
              <a:lnSpc>
                <a:spcPts val="2600"/>
              </a:lnSpc>
            </a:pPr>
            <a:r>
              <a:rPr lang="sv-SE" b="1" dirty="0">
                <a:solidFill>
                  <a:schemeClr val="tx1"/>
                </a:solidFill>
              </a:rPr>
              <a:t>Entré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Portlås</a:t>
            </a:r>
          </a:p>
          <a:p>
            <a:pPr marL="457200" lvl="1" indent="0">
              <a:buNone/>
            </a:pPr>
            <a:endParaRPr lang="sv-SE" sz="1200" dirty="0">
              <a:solidFill>
                <a:schemeClr val="tx1"/>
              </a:solidFill>
            </a:endParaRPr>
          </a:p>
          <a:p>
            <a:pPr lvl="1"/>
            <a:endParaRPr lang="sv-S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006475"/>
            <a:ext cx="9372600" cy="1143000"/>
          </a:xfrm>
        </p:spPr>
        <p:txBody>
          <a:bodyPr/>
          <a:lstStyle/>
          <a:p>
            <a:r>
              <a:rPr lang="sv-SE" dirty="0"/>
              <a:t>Asbest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609600" y="2888973"/>
            <a:ext cx="7235687" cy="3237189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Asbest</a:t>
            </a:r>
            <a:r>
              <a:rPr lang="sv-SE" dirty="0"/>
              <a:t> har som byggnadsmaterial många goda egenskaper så som brand, hållfasthet, värme, ljud.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sz="120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1AC56F7-158E-4442-8407-70E95AEBF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477873" y="4211637"/>
            <a:ext cx="4040188" cy="3951288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2051" name="EB693B21-1C30-4EEF-9A8A-2DCDBBE4D0C7" descr="B982ED57-F4BD-4554-B9D7-6BB9082E9D8B">
            <a:extLst>
              <a:ext uri="{FF2B5EF4-FFF2-40B4-BE49-F238E27FC236}">
                <a16:creationId xmlns:a16="http://schemas.microsoft.com/office/drawing/2014/main" id="{3AAE74DE-A384-4B57-A448-EACA4AFD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53" y="2303999"/>
            <a:ext cx="2818656" cy="28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5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006475"/>
            <a:ext cx="9372600" cy="1143000"/>
          </a:xfrm>
        </p:spPr>
        <p:txBody>
          <a:bodyPr/>
          <a:lstStyle/>
          <a:p>
            <a:r>
              <a:rPr lang="sv-SE" dirty="0"/>
              <a:t>Asbest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609600" y="2412999"/>
            <a:ext cx="7035800" cy="3713163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>
                <a:solidFill>
                  <a:prstClr val="black"/>
                </a:solidFill>
              </a:rPr>
              <a:t>Asbest </a:t>
            </a:r>
            <a:r>
              <a:rPr lang="sv-SE" sz="1800" dirty="0">
                <a:solidFill>
                  <a:prstClr val="black"/>
                </a:solidFill>
              </a:rPr>
              <a:t>är ofarligt när det sitter fast eller är inbyggt det är först när materialet bearbetas som fibrerna frigörs och bildar ett damm som vid inandning kan komma in i kroppens luftvägar.</a:t>
            </a:r>
          </a:p>
          <a:p>
            <a:pPr marL="0" indent="0">
              <a:buNone/>
            </a:pPr>
            <a:endParaRPr lang="sv-SE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prstClr val="black"/>
                </a:solidFill>
              </a:rPr>
              <a:t>I många länder finns ett omfattande regelverk som reglerar hur </a:t>
            </a:r>
            <a:r>
              <a:rPr lang="sv-SE" sz="1800" dirty="0">
                <a:solidFill>
                  <a:prstClr val="black"/>
                </a:solidFill>
                <a:hlinkClick r:id="rId2" tooltip="Asbestsanering [inte skriven än]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asbestsanering</a:t>
            </a:r>
            <a:r>
              <a:rPr lang="sv-SE" sz="1800" dirty="0">
                <a:solidFill>
                  <a:prstClr val="black"/>
                </a:solidFill>
              </a:rPr>
              <a:t> ska ske. I Sverige ska arbeten för sanering/rivning/borttagande av asbest bedrivas enligt </a:t>
            </a:r>
            <a:r>
              <a:rPr lang="sv-SE" sz="1800" b="1" dirty="0">
                <a:solidFill>
                  <a:prstClr val="black"/>
                </a:solidFill>
              </a:rPr>
              <a:t>Arbetsmiljöverkets föreskrifter</a:t>
            </a:r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1027" name="65F405EE-64ED-405C-A910-3EF5EFF1537B" descr="C8F82DB3-E8AD-43D9-B5BA-FE448DCBD4D6">
            <a:extLst>
              <a:ext uri="{FF2B5EF4-FFF2-40B4-BE49-F238E27FC236}">
                <a16:creationId xmlns:a16="http://schemas.microsoft.com/office/drawing/2014/main" id="{6D31B336-740C-4CFC-885A-9183CA64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64" y="1920900"/>
            <a:ext cx="3030016" cy="404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9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0B6D3C-7052-41A0-8116-FFD6D1CB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1193801"/>
            <a:ext cx="10515600" cy="977900"/>
          </a:xfrm>
        </p:spPr>
        <p:txBody>
          <a:bodyPr/>
          <a:lstStyle/>
          <a:p>
            <a:r>
              <a:rPr lang="sv-SE" dirty="0"/>
              <a:t>Vart har vi hittat Asbest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998D06-3824-42ED-A2F1-72013B68C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7900" y="2420888"/>
            <a:ext cx="8623300" cy="366353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I badrummen</a:t>
            </a:r>
          </a:p>
          <a:p>
            <a:r>
              <a:rPr lang="sv-SE" dirty="0"/>
              <a:t>Rörisolering</a:t>
            </a:r>
          </a:p>
        </p:txBody>
      </p:sp>
      <p:pic>
        <p:nvPicPr>
          <p:cNvPr id="4099" name="27E34E2C-698E-4DCB-8AFE-18BDDE495DE7" descr="C1CE798E-B5F6-4451-B89E-4163843A6866">
            <a:extLst>
              <a:ext uri="{FF2B5EF4-FFF2-40B4-BE49-F238E27FC236}">
                <a16:creationId xmlns:a16="http://schemas.microsoft.com/office/drawing/2014/main" id="{3626DB1E-B33C-478C-A9DC-022FCD0E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40" y="3080790"/>
            <a:ext cx="2583409" cy="258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7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deformej.se/modeformej/form.timgla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992" y="2973788"/>
            <a:ext cx="1898154" cy="18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1576" y="1024198"/>
            <a:ext cx="8339322" cy="1444866"/>
          </a:xfrm>
        </p:spPr>
        <p:txBody>
          <a:bodyPr/>
          <a:lstStyle/>
          <a:p>
            <a:r>
              <a:rPr lang="sv-SE" dirty="0"/>
              <a:t>Tidplan för renoveringarna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8786" y="2915842"/>
            <a:ext cx="8642112" cy="2935606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Planeringsarbeten pågår vilket inkluderar besök och provtagning i huset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Beräknad byggstart sep/okt</a:t>
            </a:r>
            <a:br>
              <a:rPr lang="sv-SE" sz="1800" dirty="0"/>
            </a:br>
            <a:endParaRPr lang="sv-S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Badrumsrenoveringen pågår cirka 8 veckor i varje lägenhet, med reservation för uttorkning. </a:t>
            </a:r>
            <a:br>
              <a:rPr lang="sv-SE" sz="1800" dirty="0"/>
            </a:br>
            <a:endParaRPr lang="sv-SE" sz="1800" dirty="0"/>
          </a:p>
          <a:p>
            <a:pPr marL="457200" lvl="1" indent="0">
              <a:buNone/>
            </a:pPr>
            <a:endParaRPr lang="sv-SE" sz="1800" dirty="0"/>
          </a:p>
          <a:p>
            <a:endParaRPr lang="sv-SE" sz="18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0259" y="932769"/>
            <a:ext cx="12734487" cy="982365"/>
          </a:xfrm>
        </p:spPr>
        <p:txBody>
          <a:bodyPr/>
          <a:lstStyle/>
          <a:p>
            <a:r>
              <a:rPr lang="sv-SE" dirty="0"/>
              <a:t>Hur påverkas jag som hyresgäst?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9471" y="2162977"/>
            <a:ext cx="9008211" cy="3891594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Under byggtiden kommer du att evakueras. Du kommer att få välja mellan att evakueras till av oss erbjuden </a:t>
            </a:r>
            <a:r>
              <a:rPr lang="sv-SE" sz="1200" dirty="0" err="1"/>
              <a:t>lgh</a:t>
            </a:r>
            <a:r>
              <a:rPr lang="sv-SE" sz="1200" dirty="0"/>
              <a:t> alt evakuera dej själv. Vi kommer att ta kontakt med dej närmare.</a:t>
            </a:r>
            <a:br>
              <a:rPr lang="sv-SE" sz="1200" dirty="0">
                <a:highlight>
                  <a:srgbClr val="FFFF00"/>
                </a:highlight>
              </a:rPr>
            </a:br>
            <a:endParaRPr lang="sv-SE" sz="1200" dirty="0"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Ingen tillträde till </a:t>
            </a:r>
            <a:r>
              <a:rPr lang="sv-SE" sz="1200" dirty="0" err="1"/>
              <a:t>lgh</a:t>
            </a:r>
            <a:r>
              <a:rPr lang="sv-SE" sz="1200" dirty="0"/>
              <a:t>/förråd under byggtiden</a:t>
            </a:r>
            <a:br>
              <a:rPr lang="sv-SE" sz="1200" dirty="0">
                <a:highlight>
                  <a:srgbClr val="FFFF00"/>
                </a:highlight>
              </a:rPr>
            </a:br>
            <a:endParaRPr lang="sv-SE" sz="1200" dirty="0"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Ökat fin damm spridning under byggtiden</a:t>
            </a:r>
          </a:p>
          <a:p>
            <a:pPr marL="457200" lvl="1" indent="0">
              <a:buNone/>
            </a:pPr>
            <a:endParaRPr lang="sv-SE" sz="1200" dirty="0"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Du måste plocka undan dina saker enligt senare information från entreprenören</a:t>
            </a:r>
            <a:br>
              <a:rPr lang="sv-SE" sz="1200" dirty="0">
                <a:highlight>
                  <a:srgbClr val="FFFF00"/>
                </a:highlight>
              </a:rPr>
            </a:br>
            <a:endParaRPr lang="sv-SE" sz="1200" dirty="0"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Avstängningar av vatten, avlopp och el, kan kommer att ske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200" dirty="0">
              <a:highlight>
                <a:srgbClr val="FFFF00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Vissa förråd  berörs av rördragningar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Etablering bodar, containers på området. Markytor återställs efter projektets färdigställande.</a:t>
            </a:r>
            <a:br>
              <a:rPr lang="sv-SE" sz="1200" dirty="0">
                <a:highlight>
                  <a:srgbClr val="FFFF00"/>
                </a:highlight>
              </a:rPr>
            </a:br>
            <a:r>
              <a:rPr lang="sv-SE" sz="1200" dirty="0">
                <a:highlight>
                  <a:srgbClr val="FFFF00"/>
                </a:highlight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Ökad trafik på området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Begränsad tvättmöjligheter när Hyggesvägen 13 renoveras</a:t>
            </a:r>
          </a:p>
          <a:p>
            <a:pPr marL="457200" lvl="1" indent="0">
              <a:buNone/>
            </a:pPr>
            <a:br>
              <a:rPr lang="sv-SE" sz="1400" dirty="0"/>
            </a:br>
            <a:r>
              <a:rPr lang="sv-SE" sz="1400" dirty="0"/>
              <a:t>Har du egna specifika behov tveka inte att höra av dig till ombyggnadssamordnaren.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400" dirty="0"/>
          </a:p>
          <a:p>
            <a:pPr lvl="1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457200" lvl="1" indent="0">
              <a:buNone/>
            </a:pPr>
            <a:endParaRPr lang="sv-SE" sz="1400" dirty="0"/>
          </a:p>
        </p:txBody>
      </p:sp>
      <p:pic>
        <p:nvPicPr>
          <p:cNvPr id="4" name="Bildobjekt 3" descr="hörselkåpo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4658" y="4235995"/>
            <a:ext cx="2884201" cy="26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ostaden">
  <a:themeElements>
    <a:clrScheme name="Bostaden">
      <a:dk1>
        <a:sysClr val="windowText" lastClr="000000"/>
      </a:dk1>
      <a:lt1>
        <a:sysClr val="window" lastClr="FFFFFF"/>
      </a:lt1>
      <a:dk2>
        <a:srgbClr val="434341"/>
      </a:dk2>
      <a:lt2>
        <a:srgbClr val="FFFFFF"/>
      </a:lt2>
      <a:accent1>
        <a:srgbClr val="FF0000"/>
      </a:accent1>
      <a:accent2>
        <a:srgbClr val="FFA028"/>
      </a:accent2>
      <a:accent3>
        <a:srgbClr val="FAC81E"/>
      </a:accent3>
      <a:accent4>
        <a:srgbClr val="78BED2"/>
      </a:accent4>
      <a:accent5>
        <a:srgbClr val="8CC83C"/>
      </a:accent5>
      <a:accent6>
        <a:srgbClr val="FF0000"/>
      </a:accent6>
      <a:hlink>
        <a:srgbClr val="434341"/>
      </a:hlink>
      <a:folHlink>
        <a:srgbClr val="434341"/>
      </a:folHlink>
    </a:clrScheme>
    <a:fontScheme name="Bostade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5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2600"/>
          </a:lnSpc>
          <a:defRPr sz="17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ostaden ppt mall_20200218.potx" id="{02C95D46-01B3-413F-AA24-2B3B8B3FD084}" vid="{E4573450-D56E-4C51-B4CD-02825EDE5AF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08B28AADCA7144A71A621D5A5CC41E" ma:contentTypeVersion="7" ma:contentTypeDescription="Skapa ett nytt dokument." ma:contentTypeScope="" ma:versionID="ac6870d09b101e14652eb6bb2ce6fe02">
  <xsd:schema xmlns:xsd="http://www.w3.org/2001/XMLSchema" xmlns:xs="http://www.w3.org/2001/XMLSchema" xmlns:p="http://schemas.microsoft.com/office/2006/metadata/properties" xmlns:ns2="09f0eb3d-591a-4bc3-99d9-17ca1333be8b" targetNamespace="http://schemas.microsoft.com/office/2006/metadata/properties" ma:root="true" ma:fieldsID="5cc069b3dd97e7459defcb1e10a1eec6" ns2:_="">
    <xsd:import namespace="09f0eb3d-591a-4bc3-99d9-17ca1333be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0eb3d-591a-4bc3-99d9-17ca1333be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26EE81-EBA0-4767-9C40-C076C51FA8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f0eb3d-591a-4bc3-99d9-17ca1333be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7CAF46-A1FB-42A1-A7F0-647ABD3125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596821-DDDC-4A46-8B28-55CEB4D7C97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Bostaden ppt mall_200218</Template>
  <TotalTime>3923</TotalTime>
  <Words>863</Words>
  <Application>Microsoft Office PowerPoint</Application>
  <PresentationFormat>Bredbild</PresentationFormat>
  <Paragraphs>151</Paragraphs>
  <Slides>18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Bostaden</vt:lpstr>
      <vt:lpstr>Välkommen! Informationsmöte inför stamrenovering  Hyggesvägen 9, 11 &amp; 13</vt:lpstr>
      <vt:lpstr>Dagordning</vt:lpstr>
      <vt:lpstr>Vi finns här i dag</vt:lpstr>
      <vt:lpstr>Vad gör vi</vt:lpstr>
      <vt:lpstr>Asbest</vt:lpstr>
      <vt:lpstr>Asbest</vt:lpstr>
      <vt:lpstr>Vart har vi hittat Asbest</vt:lpstr>
      <vt:lpstr>Tidplan för renoveringarna</vt:lpstr>
      <vt:lpstr>Hur påverkas jag som hyresgäst?</vt:lpstr>
      <vt:lpstr>Evakuering</vt:lpstr>
      <vt:lpstr>Du får välja mellan olika alternativ:</vt:lpstr>
      <vt:lpstr>Hyresreduktion under renovering</vt:lpstr>
      <vt:lpstr>Hyresgästgodkännande</vt:lpstr>
      <vt:lpstr>Hyreshöjning</vt:lpstr>
      <vt:lpstr>Information till dig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Välkommen! Informationsmöte inför stamrenovering Gluntensväg 2</dc:title>
  <dc:creator>Inger Tunell</dc:creator>
  <cp:lastModifiedBy>Inger Tunell</cp:lastModifiedBy>
  <cp:revision>23</cp:revision>
  <dcterms:created xsi:type="dcterms:W3CDTF">2022-09-01T08:24:23Z</dcterms:created>
  <dcterms:modified xsi:type="dcterms:W3CDTF">2023-06-09T06:47:57Z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0x0101003008B28AADCA7144A71A621D5A5CC41E</vt:lpwstr>
  </property>
</Properties>
</file>